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4"/>
  </p:notesMasterIdLst>
  <p:sldIdLst>
    <p:sldId id="264" r:id="rId2"/>
    <p:sldId id="616" r:id="rId3"/>
    <p:sldId id="615" r:id="rId4"/>
    <p:sldId id="614" r:id="rId5"/>
    <p:sldId id="560" r:id="rId6"/>
    <p:sldId id="613" r:id="rId7"/>
    <p:sldId id="601" r:id="rId8"/>
    <p:sldId id="520" r:id="rId9"/>
    <p:sldId id="521" r:id="rId10"/>
    <p:sldId id="619" r:id="rId11"/>
    <p:sldId id="524" r:id="rId12"/>
    <p:sldId id="537" r:id="rId13"/>
    <p:sldId id="544" r:id="rId14"/>
    <p:sldId id="523" r:id="rId15"/>
    <p:sldId id="538" r:id="rId16"/>
    <p:sldId id="525" r:id="rId17"/>
    <p:sldId id="539" r:id="rId18"/>
    <p:sldId id="545" r:id="rId19"/>
    <p:sldId id="546" r:id="rId20"/>
    <p:sldId id="540" r:id="rId21"/>
    <p:sldId id="541" r:id="rId22"/>
    <p:sldId id="527" r:id="rId23"/>
    <p:sldId id="536" r:id="rId24"/>
    <p:sldId id="531" r:id="rId25"/>
    <p:sldId id="526" r:id="rId26"/>
    <p:sldId id="549" r:id="rId27"/>
    <p:sldId id="542" r:id="rId28"/>
    <p:sldId id="620" r:id="rId29"/>
    <p:sldId id="621" r:id="rId30"/>
    <p:sldId id="550" r:id="rId31"/>
    <p:sldId id="548" r:id="rId32"/>
    <p:sldId id="529" r:id="rId33"/>
    <p:sldId id="547" r:id="rId34"/>
    <p:sldId id="623" r:id="rId35"/>
    <p:sldId id="624" r:id="rId36"/>
    <p:sldId id="533" r:id="rId37"/>
    <p:sldId id="625" r:id="rId38"/>
    <p:sldId id="626" r:id="rId39"/>
    <p:sldId id="551" r:id="rId40"/>
    <p:sldId id="530" r:id="rId41"/>
    <p:sldId id="627" r:id="rId42"/>
    <p:sldId id="532" r:id="rId43"/>
    <p:sldId id="534" r:id="rId44"/>
    <p:sldId id="552" r:id="rId45"/>
    <p:sldId id="628" r:id="rId46"/>
    <p:sldId id="629" r:id="rId47"/>
    <p:sldId id="617" r:id="rId48"/>
    <p:sldId id="618" r:id="rId49"/>
    <p:sldId id="522" r:id="rId50"/>
    <p:sldId id="565" r:id="rId51"/>
    <p:sldId id="528" r:id="rId52"/>
    <p:sldId id="610" r:id="rId5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58"/>
    <p:restoredTop sz="89109"/>
  </p:normalViewPr>
  <p:slideViewPr>
    <p:cSldViewPr snapToGrid="0">
      <p:cViewPr varScale="1">
        <p:scale>
          <a:sx n="144" d="100"/>
          <a:sy n="144" d="100"/>
        </p:scale>
        <p:origin x="208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9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若我們對所有參數都使用相同的 </a:t>
            </a:r>
            <a:r>
              <a:rPr kumimoji="1" lang="en" altLang="zh-TW" dirty="0"/>
              <a:t>learning rate</a:t>
            </a:r>
            <a:r>
              <a:rPr kumimoji="1" lang="zh-TW" altLang="en" dirty="0"/>
              <a:t>，</a:t>
            </a:r>
            <a:r>
              <a:rPr kumimoji="1" lang="zh-TW" altLang="en-US" dirty="0"/>
              <a:t>可能會導致某些方向更新太大，某些方向幾乎沒更新。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001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85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5598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4034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92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BF20-B386-AEDF-D345-64884B30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4905654-A064-E0E0-21D6-E6BE6AC54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8C7321-9A38-3D4F-18ED-DCD1D48E3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特性本質上跟</a:t>
            </a:r>
            <a:r>
              <a:rPr kumimoji="1" lang="en-US" altLang="zh-TW" dirty="0" err="1"/>
              <a:t>Adagrad</a:t>
            </a:r>
            <a:r>
              <a:rPr kumimoji="1" lang="zh-TW" altLang="en-US" dirty="0"/>
              <a:t>一樣，都是梯度大的學習率自動調小一點；梯度小的學習率自動調大一點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E8F3E-34F5-7B9D-4377-B67B500C2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494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8396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2707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0692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372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2227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7253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871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⬅️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810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067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898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mcps5601/CGUDL_2025_f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TnFi6Hfe7tixdF2Z7oDV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7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9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5.png"/><Relationship Id="rId4" Type="http://schemas.openxmlformats.org/officeDocument/2006/relationships/image" Target="../media/image30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54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4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6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最佳化方法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B113B8-B580-EEC1-1129-B47A3457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1D592A1-30F4-8411-8B14-2B7DBFB78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DL0924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1F400-F4F8-F39F-9E4F-FF8E21C53A59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7"/>
              </a:rPr>
              <a:t>Course GitHub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ECA0B-284D-509C-EFA3-F00B4781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Gradient Descent vs. Stochastic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B839A-1AEE-464C-BC43-5C4CE0FF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/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blipFill>
                <a:blip r:embed="rId2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/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/>
                  <a:t>計算</a:t>
                </a:r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kumimoji="1" lang="zh-TW" altLang="en-US" sz="2400" dirty="0"/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blipFill>
                <a:blip r:embed="rId3"/>
                <a:stretch>
                  <a:fillRect l="-2752"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/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blipFill>
                <a:blip r:embed="rId4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/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/>
                  <a:t>全部的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dirty="0"/>
                  <a:t>，但如果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很大時需要計算久，且需要較大的記憶體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blipFill>
                <a:blip r:embed="rId5"/>
                <a:stretch>
                  <a:fillRect l="-775"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/>
              <p:nvPr/>
            </p:nvSpPr>
            <p:spPr>
              <a:xfrm>
                <a:off x="5164177" y="5621760"/>
                <a:ext cx="499001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改用採樣的，可能為</a:t>
                </a:r>
                <a:r>
                  <a:rPr kumimoji="1" lang="en-US" altLang="zh-TW" dirty="0"/>
                  <a:t> 8 / 16 / 32 / 64 / 128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7" y="5621760"/>
                <a:ext cx="4990011" cy="369332"/>
              </a:xfrm>
              <a:prstGeom prst="rect">
                <a:avLst/>
              </a:prstGeom>
              <a:blipFill>
                <a:blip r:embed="rId6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40A72A54-4B3A-CAE0-8A34-A8EFFA9B5879}"/>
              </a:ext>
            </a:extLst>
          </p:cNvPr>
          <p:cNvSpPr txBox="1"/>
          <p:nvPr/>
        </p:nvSpPr>
        <p:spPr>
          <a:xfrm>
            <a:off x="862070" y="2906024"/>
            <a:ext cx="275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E18D19-F5F5-C462-4B34-4487FF3135B8}"/>
              </a:ext>
            </a:extLst>
          </p:cNvPr>
          <p:cNvSpPr txBox="1"/>
          <p:nvPr/>
        </p:nvSpPr>
        <p:spPr>
          <a:xfrm>
            <a:off x="862071" y="4624181"/>
            <a:ext cx="275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Stochastic Gradient Descent: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94867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7A9C4-15A5-D9D7-7D81-9C031899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144847" cy="1033416"/>
          </a:xfrm>
        </p:spPr>
        <p:txBody>
          <a:bodyPr/>
          <a:lstStyle/>
          <a:p>
            <a:r>
              <a:rPr kumimoji="1" lang="en-US" altLang="zh-TW" dirty="0"/>
              <a:t>Optimization with Batches (Pseudo code)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CE846-2B1C-D872-8223-31AD1D4A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430A1-9C88-5BEA-BE76-151B754B4F29}"/>
              </a:ext>
            </a:extLst>
          </p:cNvPr>
          <p:cNvSpPr txBox="1"/>
          <p:nvPr/>
        </p:nvSpPr>
        <p:spPr>
          <a:xfrm>
            <a:off x="653143" y="1749335"/>
            <a:ext cx="871013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training data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5,000,000 examples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mini_batch_size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1,000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steps = 5000000 / 1000 = 5000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代表會進行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5000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次參數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F819B4D-5199-F768-205B-2406A39BDD65}"/>
              </a:ext>
            </a:extLst>
          </p:cNvPr>
          <p:cNvSpPr txBox="1"/>
          <p:nvPr/>
        </p:nvSpPr>
        <p:spPr>
          <a:xfrm>
            <a:off x="1166947" y="3497094"/>
            <a:ext cx="5786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# do shuffle</a:t>
            </a:r>
          </a:p>
          <a:p>
            <a:r>
              <a:rPr kumimoji="1" lang="en-US" altLang="zh-TW" sz="2000" dirty="0"/>
              <a:t>for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in range(5000):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* 1000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start_index</a:t>
            </a:r>
            <a:r>
              <a:rPr kumimoji="1" lang="en-US" altLang="zh-TW" sz="2000" dirty="0"/>
              <a:t> + 1000</a:t>
            </a:r>
          </a:p>
          <a:p>
            <a:r>
              <a:rPr kumimoji="1" lang="en-US" altLang="zh-TW" sz="2000" dirty="0"/>
              <a:t>    x = </a:t>
            </a:r>
            <a:r>
              <a:rPr kumimoji="1" lang="en-US" altLang="zh-TW" sz="2000" dirty="0" err="1"/>
              <a:t>train_x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</a:p>
          <a:p>
            <a:r>
              <a:rPr kumimoji="1" lang="en-US" altLang="zh-TW" sz="2000" dirty="0"/>
              <a:t>    y = </a:t>
            </a:r>
            <a:r>
              <a:rPr kumimoji="1" lang="en-US" altLang="zh-TW" sz="2000" dirty="0" err="1"/>
              <a:t>train_y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  <a:endParaRPr kumimoji="1" lang="zh-TW" altLang="en-US" sz="2000" dirty="0"/>
          </a:p>
          <a:p>
            <a:r>
              <a:rPr kumimoji="1" lang="en-US" altLang="zh-TW" sz="2000" dirty="0"/>
              <a:t>    </a:t>
            </a:r>
          </a:p>
          <a:p>
            <a:r>
              <a:rPr kumimoji="1" lang="en-US" altLang="zh-TW" sz="2000" b="1" dirty="0"/>
              <a:t>    # Calculate gradients via BP</a:t>
            </a:r>
          </a:p>
          <a:p>
            <a:r>
              <a:rPr kumimoji="1" lang="en-US" altLang="zh-TW" sz="2000" b="1" dirty="0"/>
              <a:t>    # do gradient descent (update parameters)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59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254D70-2979-6599-E7BE-2EEAEEDE0944}"/>
              </a:ext>
            </a:extLst>
          </p:cNvPr>
          <p:cNvSpPr txBox="1"/>
          <p:nvPr/>
        </p:nvSpPr>
        <p:spPr>
          <a:xfrm>
            <a:off x="4483308" y="4429944"/>
            <a:ext cx="253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0E4A92-DC31-B46B-33E8-5607DD713F7A}"/>
              </a:ext>
            </a:extLst>
          </p:cNvPr>
          <p:cNvSpPr txBox="1"/>
          <p:nvPr/>
        </p:nvSpPr>
        <p:spPr>
          <a:xfrm>
            <a:off x="4490831" y="2683414"/>
            <a:ext cx="263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07B61-462B-51C5-F4D2-F6FFA9766023}"/>
              </a:ext>
            </a:extLst>
          </p:cNvPr>
          <p:cNvSpPr txBox="1"/>
          <p:nvPr/>
        </p:nvSpPr>
        <p:spPr>
          <a:xfrm>
            <a:off x="4483307" y="3547603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3F8BE4-CE69-6CC1-F293-75946F58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63A0C-4970-F357-9608-A9C15F7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5B75-4176-07ED-A6EA-6BA090D795B1}"/>
              </a:ext>
            </a:extLst>
          </p:cNvPr>
          <p:cNvSpPr/>
          <p:nvPr/>
        </p:nvSpPr>
        <p:spPr>
          <a:xfrm>
            <a:off x="2733921" y="2696336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7FF93-E798-2A0F-B210-42F597EB0859}"/>
              </a:ext>
            </a:extLst>
          </p:cNvPr>
          <p:cNvSpPr/>
          <p:nvPr/>
        </p:nvSpPr>
        <p:spPr>
          <a:xfrm>
            <a:off x="2733921" y="3561754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8C8C3-1599-A5A3-06AC-C799FD63E6D4}"/>
              </a:ext>
            </a:extLst>
          </p:cNvPr>
          <p:cNvSpPr/>
          <p:nvPr/>
        </p:nvSpPr>
        <p:spPr>
          <a:xfrm>
            <a:off x="2733921" y="4427172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D5119A-40CD-C00C-BA97-DC22C666F22C}"/>
              </a:ext>
            </a:extLst>
          </p:cNvPr>
          <p:cNvSpPr txBox="1"/>
          <p:nvPr/>
        </p:nvSpPr>
        <p:spPr>
          <a:xfrm rot="5400000">
            <a:off x="3236466" y="5366260"/>
            <a:ext cx="6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...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/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/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初始參數</a:t>
                </a:r>
                <a:r>
                  <a:rPr lang="zh-TW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blipFill>
                <a:blip r:embed="rId4"/>
                <a:stretch>
                  <a:fillRect l="-36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/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/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48B8E7A-DF40-05C3-FB4C-28D33A4840F1}"/>
              </a:ext>
            </a:extLst>
          </p:cNvPr>
          <p:cNvCxnSpPr>
            <a:cxnSpLocks/>
          </p:cNvCxnSpPr>
          <p:nvPr/>
        </p:nvCxnSpPr>
        <p:spPr>
          <a:xfrm>
            <a:off x="4439765" y="3020730"/>
            <a:ext cx="25772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4245BDD-B109-D600-7A5D-C850C90ACFA0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4439765" y="3869816"/>
            <a:ext cx="2577259" cy="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A540E1-79F1-5544-91C5-67C5B02DB168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39765" y="4745027"/>
            <a:ext cx="2577259" cy="80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03A9DD-5E76-A556-F59A-81A02CF95276}"/>
              </a:ext>
            </a:extLst>
          </p:cNvPr>
          <p:cNvSpPr txBox="1"/>
          <p:nvPr/>
        </p:nvSpPr>
        <p:spPr>
          <a:xfrm>
            <a:off x="986498" y="2788018"/>
            <a:ext cx="123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</a:t>
            </a:r>
            <a:r>
              <a:rPr kumimoji="1" lang="en-US" altLang="zh-TW" sz="2000" dirty="0"/>
              <a:t> (x, y)</a:t>
            </a: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EE1581E-2FCE-A5DF-71F9-F737A1C14D7F}"/>
              </a:ext>
            </a:extLst>
          </p:cNvPr>
          <p:cNvSpPr/>
          <p:nvPr/>
        </p:nvSpPr>
        <p:spPr>
          <a:xfrm>
            <a:off x="2361673" y="2745441"/>
            <a:ext cx="151904" cy="51313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74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8" grpId="0"/>
      <p:bldP spid="9" grpId="0"/>
      <p:bldP spid="11" grpId="0"/>
      <p:bldP spid="12" grpId="0"/>
      <p:bldP spid="20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B4C1-A1F9-97C2-7E75-FEF1C71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Larger batch size vs. smaller batch size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D5FAC-4BC9-9F79-863A-BC0EE4E5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574C16-931A-D8FC-C611-11EC3F71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5" y="1966980"/>
            <a:ext cx="6742668" cy="38711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A907-5B54-B880-445A-F88E9FA34025}"/>
              </a:ext>
            </a:extLst>
          </p:cNvPr>
          <p:cNvSpPr txBox="1"/>
          <p:nvPr/>
        </p:nvSpPr>
        <p:spPr>
          <a:xfrm>
            <a:off x="1624355" y="6444233"/>
            <a:ext cx="8943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 err="1"/>
              <a:t>McCandlish</a:t>
            </a:r>
            <a:r>
              <a:rPr lang="en" altLang="zh-TW" sz="1400" dirty="0"/>
              <a:t>, Sam, et al. "An empirical model of large-batch training." </a:t>
            </a:r>
            <a:r>
              <a:rPr lang="en" altLang="zh-TW" sz="1400" dirty="0" err="1"/>
              <a:t>arXiv</a:t>
            </a:r>
            <a:r>
              <a:rPr lang="en" altLang="zh-TW" sz="1400" dirty="0"/>
              <a:t> preprint arXiv:1812.06162 (2018).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8718C-C0F8-7301-0303-ED3C8DE866D7}"/>
              </a:ext>
            </a:extLst>
          </p:cNvPr>
          <p:cNvSpPr txBox="1"/>
          <p:nvPr/>
        </p:nvSpPr>
        <p:spPr>
          <a:xfrm>
            <a:off x="7523513" y="4790661"/>
            <a:ext cx="426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Large batch size (fewer steps)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46BE9B-086E-E154-C5D7-E53988788610}"/>
              </a:ext>
            </a:extLst>
          </p:cNvPr>
          <p:cNvSpPr txBox="1"/>
          <p:nvPr/>
        </p:nvSpPr>
        <p:spPr>
          <a:xfrm>
            <a:off x="7523512" y="5248403"/>
            <a:ext cx="432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Small batch size (more steps)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14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BD548-2F79-E6DD-0571-76C68140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Batching fixes the memory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24EB6-3EF7-AB4A-50DC-4F27046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NVIDIA 顯示卡RTX 5090的價格被知情人士爆料?">
            <a:extLst>
              <a:ext uri="{FF2B5EF4-FFF2-40B4-BE49-F238E27FC236}">
                <a16:creationId xmlns:a16="http://schemas.microsoft.com/office/drawing/2014/main" id="{FD5681E4-735D-6CCB-A1E3-B89E6DE2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4" y="2655651"/>
            <a:ext cx="274968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B9AD8-DDAB-8EB7-19DA-4A0F0F5CF498}"/>
              </a:ext>
            </a:extLst>
          </p:cNvPr>
          <p:cNvSpPr txBox="1"/>
          <p:nvPr/>
        </p:nvSpPr>
        <p:spPr>
          <a:xfrm>
            <a:off x="3823062" y="6489911"/>
            <a:ext cx="4545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www.league-funny.com</a:t>
            </a:r>
            <a:r>
              <a:rPr kumimoji="1" lang="en-US" altLang="zh-TW" sz="1200" dirty="0"/>
              <a:t>/3c/article-343103</a:t>
            </a:r>
            <a:endParaRPr kumimoji="1" lang="zh-TW" altLang="en-US" sz="12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F05DD6-B154-A918-1DFA-D38D2A7036E2}"/>
              </a:ext>
            </a:extLst>
          </p:cNvPr>
          <p:cNvSpPr/>
          <p:nvPr/>
        </p:nvSpPr>
        <p:spPr>
          <a:xfrm>
            <a:off x="1166949" y="229183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EF3FE70-8514-5155-4204-6B6E89B1FCFC}"/>
              </a:ext>
            </a:extLst>
          </p:cNvPr>
          <p:cNvCxnSpPr>
            <a:cxnSpLocks/>
          </p:cNvCxnSpPr>
          <p:nvPr/>
        </p:nvCxnSpPr>
        <p:spPr>
          <a:xfrm>
            <a:off x="4101737" y="297372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DCCFE-300E-AC95-78CA-83EB2A1929A5}"/>
              </a:ext>
            </a:extLst>
          </p:cNvPr>
          <p:cNvSpPr txBox="1"/>
          <p:nvPr/>
        </p:nvSpPr>
        <p:spPr>
          <a:xfrm>
            <a:off x="4033181" y="2562425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train.to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19772F-08F9-87DD-8B78-818FDBF0854B}"/>
              </a:ext>
            </a:extLst>
          </p:cNvPr>
          <p:cNvCxnSpPr>
            <a:cxnSpLocks/>
          </p:cNvCxnSpPr>
          <p:nvPr/>
        </p:nvCxnSpPr>
        <p:spPr>
          <a:xfrm>
            <a:off x="4101737" y="400611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5E7013-1D45-A639-2984-AF28E1DBCA85}"/>
              </a:ext>
            </a:extLst>
          </p:cNvPr>
          <p:cNvSpPr txBox="1"/>
          <p:nvPr/>
        </p:nvSpPr>
        <p:spPr>
          <a:xfrm>
            <a:off x="3971109" y="3613708"/>
            <a:ext cx="193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mini.to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D448A17-FDCF-D559-40BD-03BE6E1CBD55}"/>
              </a:ext>
            </a:extLst>
          </p:cNvPr>
          <p:cNvSpPr/>
          <p:nvPr/>
        </p:nvSpPr>
        <p:spPr>
          <a:xfrm>
            <a:off x="2089508" y="382915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6C86953-AF7E-E74B-695C-90CE86E44F7D}"/>
              </a:ext>
            </a:extLst>
          </p:cNvPr>
          <p:cNvCxnSpPr>
            <a:cxnSpLocks/>
          </p:cNvCxnSpPr>
          <p:nvPr/>
        </p:nvCxnSpPr>
        <p:spPr>
          <a:xfrm>
            <a:off x="8786948" y="400611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496D6F-F9CA-9F8F-B0EF-BDF792E4C91C}"/>
              </a:ext>
            </a:extLst>
          </p:cNvPr>
          <p:cNvCxnSpPr>
            <a:cxnSpLocks/>
          </p:cNvCxnSpPr>
          <p:nvPr/>
        </p:nvCxnSpPr>
        <p:spPr>
          <a:xfrm>
            <a:off x="8786948" y="297372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CDCD9-3638-0B8A-D936-C7D677CFA3E9}"/>
              </a:ext>
            </a:extLst>
          </p:cNvPr>
          <p:cNvSpPr txBox="1"/>
          <p:nvPr/>
        </p:nvSpPr>
        <p:spPr>
          <a:xfrm>
            <a:off x="9528286" y="2835376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7DD7B9-4C04-9536-B9AE-A91A4070E29D}"/>
              </a:ext>
            </a:extLst>
          </p:cNvPr>
          <p:cNvSpPr txBox="1"/>
          <p:nvPr/>
        </p:nvSpPr>
        <p:spPr>
          <a:xfrm>
            <a:off x="9528286" y="3829152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✅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7D1158-2A4D-51A9-957D-55F56CD65C7B}"/>
              </a:ext>
            </a:extLst>
          </p:cNvPr>
          <p:cNvSpPr txBox="1"/>
          <p:nvPr/>
        </p:nvSpPr>
        <p:spPr>
          <a:xfrm>
            <a:off x="1740933" y="5155961"/>
            <a:ext cx="87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Typically, during training or test time, we use a small set of data (mini-batch) at one time for running a deep learning model on GPUs.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10755E-0421-E17C-EC39-656A67D2D688}"/>
              </a:ext>
            </a:extLst>
          </p:cNvPr>
          <p:cNvSpPr txBox="1"/>
          <p:nvPr/>
        </p:nvSpPr>
        <p:spPr>
          <a:xfrm>
            <a:off x="9878204" y="14831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硬體計算角度</a:t>
            </a:r>
          </a:p>
        </p:txBody>
      </p:sp>
    </p:spTree>
    <p:extLst>
      <p:ext uri="{BB962C8B-B14F-4D97-AF65-F5344CB8AC3E}">
        <p14:creationId xmlns:p14="http://schemas.microsoft.com/office/powerpoint/2010/main" val="2716392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6000418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比起來，用 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方式訓練的效果一定比較好嗎？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705975" y="1483167"/>
            <a:ext cx="184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最佳化理論角度</a:t>
            </a: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FE1188AB-CC69-9E5E-A916-9D94646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13" y="2099097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9297DE-54FD-F372-7626-198A3108191D}"/>
              </a:ext>
            </a:extLst>
          </p:cNvPr>
          <p:cNvSpPr txBox="1"/>
          <p:nvPr/>
        </p:nvSpPr>
        <p:spPr>
          <a:xfrm>
            <a:off x="6897613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ABB56D-854F-E779-0257-390A041D2618}"/>
              </a:ext>
            </a:extLst>
          </p:cNvPr>
          <p:cNvSpPr txBox="1"/>
          <p:nvPr/>
        </p:nvSpPr>
        <p:spPr>
          <a:xfrm>
            <a:off x="653143" y="3156366"/>
            <a:ext cx="5710486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只會更新一次，容易跑到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 minimum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的位置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06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577E9-D816-5681-1EB3-80FEDF5D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 and Mini-batch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09CD0-AE03-A1BB-128E-97EA1F1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BF130C-2526-55F2-8F28-1D5984E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943573"/>
              </p:ext>
            </p:extLst>
          </p:nvPr>
        </p:nvGraphicFramePr>
        <p:xfrm>
          <a:off x="1499326" y="2126725"/>
          <a:ext cx="9193348" cy="38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37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896157165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Batch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Mini-batch 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單次更新所使用的訓練資料筆數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Entire training set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mini_batch_size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(Hyperparameter)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Stable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epoch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</a:p>
                    <a:p>
                      <a:r>
                        <a:rPr lang="en-US" altLang="zh-TW" dirty="0"/>
                        <a:t>1 time per sample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mini-batch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Easily falling into local minimum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 variance is too big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Hard to determine the best batch size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28A789F-8528-9E7E-3349-3E718B9A658F}"/>
              </a:ext>
            </a:extLst>
          </p:cNvPr>
          <p:cNvSpPr txBox="1"/>
          <p:nvPr/>
        </p:nvSpPr>
        <p:spPr>
          <a:xfrm>
            <a:off x="10772774" y="1483167"/>
            <a:ext cx="78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A47F5-C32F-0509-FB42-BB774B991FC2}"/>
              </a:ext>
            </a:extLst>
          </p:cNvPr>
          <p:cNvSpPr txBox="1"/>
          <p:nvPr/>
        </p:nvSpPr>
        <p:spPr>
          <a:xfrm>
            <a:off x="7523356" y="6092394"/>
            <a:ext cx="3745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ea typeface="Microsoft JhengHei" panose="020B0604030504040204" pitchFamily="34" charset="-120"/>
              </a:rPr>
              <a:t>廣義上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SGD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指的是</a:t>
            </a:r>
            <a:r>
              <a:rPr kumimoji="1" lang="en-US" altLang="zh-TW" dirty="0">
                <a:ea typeface="Microsoft JhengHei" panose="020B0604030504040204" pitchFamily="34" charset="-120"/>
              </a:rPr>
              <a:t> Mini-batch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75561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871013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大比較好還是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小比較好？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077325" y="1483167"/>
            <a:ext cx="247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實驗角度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A23EA-F548-2262-ADE6-82BC1546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5" y="2877168"/>
            <a:ext cx="9020787" cy="2836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DAE606-F119-B47E-240D-0DC5E96383C9}"/>
              </a:ext>
            </a:extLst>
          </p:cNvPr>
          <p:cNvSpPr txBox="1"/>
          <p:nvPr/>
        </p:nvSpPr>
        <p:spPr>
          <a:xfrm>
            <a:off x="3239837" y="6123172"/>
            <a:ext cx="6123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Keskar</a:t>
            </a:r>
            <a:r>
              <a:rPr kumimoji="1" lang="en" altLang="zh-TW" sz="1600" dirty="0"/>
              <a:t>, Nitish Shirish, et al. "On Large-Batch Training for Deep Learning: Generalization Gap and Sharp Minima." ICLR. 2017.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67714D-083E-6E14-A666-3C663B90AFC8}"/>
              </a:ext>
            </a:extLst>
          </p:cNvPr>
          <p:cNvSpPr txBox="1"/>
          <p:nvPr/>
        </p:nvSpPr>
        <p:spPr>
          <a:xfrm>
            <a:off x="7661160" y="1969915"/>
            <a:ext cx="401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SB: small batch (256)</a:t>
            </a:r>
          </a:p>
          <a:p>
            <a:r>
              <a:rPr kumimoji="1" lang="en-US" altLang="zh-TW" dirty="0"/>
              <a:t>LB: large batch (training set size*0.1)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C038-B95F-D88D-2A00-B3BB1EF9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Small-batch vs. Large-batch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092162-77E8-957B-D279-79D3C88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6601478-6D2B-9AF9-CE9C-81BAB3F8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517"/>
              </p:ext>
            </p:extLst>
          </p:nvPr>
        </p:nvGraphicFramePr>
        <p:xfrm>
          <a:off x="1836342" y="1735036"/>
          <a:ext cx="8519316" cy="476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72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Small batches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Large batches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單次更新所需要的時間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較長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平行化後差異縮小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單次更新記憶體用量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20523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較不穩定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較穩定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Epoch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訓練時間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較慢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平行化後較快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3408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訓練後的模型效能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762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930AFAC-489F-8BD1-414A-7B8CED52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基於梯度下降的最佳化方法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6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111E-03F2-539F-550E-20D06925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60B4-1A3B-1EAD-7E59-09AB1B3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57F4C-0D74-28A5-54C3-749D0011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AD7A84-FF1E-1EBB-7380-F0268B9B6A44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(II) - Optimizers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Training script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[30 min]</a:t>
            </a:r>
          </a:p>
        </p:txBody>
      </p:sp>
    </p:spTree>
    <p:extLst>
      <p:ext uri="{BB962C8B-B14F-4D97-AF65-F5344CB8AC3E}">
        <p14:creationId xmlns:p14="http://schemas.microsoft.com/office/powerpoint/2010/main" val="286929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Loss function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3" y="1446297"/>
            <a:ext cx="421703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作為簡單範例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3999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AF6EB-06EC-01D4-75DE-FD63FDF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Even more complicated 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F8B40-1D04-83CF-A28A-A06E29F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D82C23-9BC3-683E-005B-87C2C52B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4" y="2244242"/>
            <a:ext cx="4433190" cy="37544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AACC99-3404-4BD7-5373-80FCD1539F8F}"/>
              </a:ext>
            </a:extLst>
          </p:cNvPr>
          <p:cNvSpPr txBox="1"/>
          <p:nvPr/>
        </p:nvSpPr>
        <p:spPr>
          <a:xfrm>
            <a:off x="6007825" y="3798304"/>
            <a:ext cx="368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⬅️ The loss surfaces of ResNet-56 with/without skip connections.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200953-B995-F631-D0D2-559EEFDAC806}"/>
              </a:ext>
            </a:extLst>
          </p:cNvPr>
          <p:cNvSpPr txBox="1"/>
          <p:nvPr/>
        </p:nvSpPr>
        <p:spPr>
          <a:xfrm>
            <a:off x="6007825" y="5859458"/>
            <a:ext cx="5033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/abs/1712.09913</a:t>
            </a:r>
          </a:p>
          <a:p>
            <a:r>
              <a:rPr kumimoji="1" lang="en" altLang="zh-TW" sz="1400" dirty="0"/>
              <a:t>Li, Hao, et al. "Visualizing the loss landscape of neural nets." Advances in neural information processing systems 31 (2018).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56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C902-695C-6CF1-89E9-FCC29C37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SGD Problem #1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0D2EE-0742-BA36-5F1A-A70FF425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1F1C08-FA97-CC19-B36A-25D79CEC9CC1}"/>
              </a:ext>
            </a:extLst>
          </p:cNvPr>
          <p:cNvSpPr txBox="1"/>
          <p:nvPr/>
        </p:nvSpPr>
        <p:spPr>
          <a:xfrm>
            <a:off x="653144" y="1806093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在訓練過程中是使用隨機的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進行最佳化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如果隨機取到的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突然產生很大的梯度，可能使訓練不穩定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/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A493EF-E268-1ECF-0C5B-C56C1E2E2BBF}"/>
              </a:ext>
            </a:extLst>
          </p:cNvPr>
          <p:cNvSpPr txBox="1"/>
          <p:nvPr/>
        </p:nvSpPr>
        <p:spPr>
          <a:xfrm>
            <a:off x="2421142" y="3523357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/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訓練不穩定代表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在不該改變很多的情況下改變太多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blipFill>
                <a:blip r:embed="rId4"/>
                <a:stretch>
                  <a:fillRect l="-2251" r="-965" b="-1087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507D7A6-F1B3-4AD2-EB59-E6CBAF6B406E}"/>
              </a:ext>
            </a:extLst>
          </p:cNvPr>
          <p:cNvSpPr txBox="1"/>
          <p:nvPr/>
        </p:nvSpPr>
        <p:spPr>
          <a:xfrm>
            <a:off x="8352216" y="4092816"/>
            <a:ext cx="3219298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觀察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梯度歷史紀錄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過去的時間點如果梯度小的話，現在這個時間點理論上梯度不該太大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FD6A493-1BD3-24B4-16E8-F637BC96EE9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376159" y="4092816"/>
            <a:ext cx="0" cy="1333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9614186-A6B3-8C58-1EAD-6E5CF15C2DF2}"/>
              </a:ext>
            </a:extLst>
          </p:cNvPr>
          <p:cNvCxnSpPr/>
          <p:nvPr/>
        </p:nvCxnSpPr>
        <p:spPr>
          <a:xfrm flipV="1">
            <a:off x="8016239" y="4092816"/>
            <a:ext cx="0" cy="59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B214100-17AE-BACF-B254-D3DEA7D8F93C}"/>
              </a:ext>
            </a:extLst>
          </p:cNvPr>
          <p:cNvCxnSpPr/>
          <p:nvPr/>
        </p:nvCxnSpPr>
        <p:spPr>
          <a:xfrm>
            <a:off x="7489370" y="4015800"/>
            <a:ext cx="1053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7A3211-2211-B84F-D38F-BAB9852503E8}"/>
              </a:ext>
            </a:extLst>
          </p:cNvPr>
          <p:cNvSpPr txBox="1"/>
          <p:nvPr/>
        </p:nvSpPr>
        <p:spPr>
          <a:xfrm>
            <a:off x="5766510" y="5426470"/>
            <a:ext cx="321929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學習率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，該大的時候大一點，該小的時候小一點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3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C704-2C7B-2634-13B3-54552F21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SGD Problem #2</a:t>
            </a:r>
            <a:r>
              <a:rPr kumimoji="1" lang="zh-TW" altLang="en-US" dirty="0"/>
              <a:t>：容易卡住在梯度小的點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328E6-8F70-3C28-0AA0-34F3B09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EA0BD-994D-7C4D-90FB-7CEA8077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4" y="2292448"/>
            <a:ext cx="3546475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B610E1-26BB-9081-7DBA-7CAA420B1BDE}"/>
              </a:ext>
            </a:extLst>
          </p:cNvPr>
          <p:cNvSpPr txBox="1"/>
          <p:nvPr/>
        </p:nvSpPr>
        <p:spPr>
          <a:xfrm>
            <a:off x="7258045" y="5370977"/>
            <a:ext cx="25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Saddle Point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鞍點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3723A2CF-4314-56DE-9370-5F3EAC9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67" y="1962164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50960B-BEA0-54A0-8AF8-9194B53140FC}"/>
              </a:ext>
            </a:extLst>
          </p:cNvPr>
          <p:cNvSpPr txBox="1"/>
          <p:nvPr/>
        </p:nvSpPr>
        <p:spPr>
          <a:xfrm>
            <a:off x="1671637" y="5957563"/>
            <a:ext cx="574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en.wikipedia.org</a:t>
            </a:r>
            <a:r>
              <a:rPr kumimoji="1" lang="en" altLang="zh-TW" sz="1400" dirty="0"/>
              <a:t>/wiki/</a:t>
            </a:r>
            <a:r>
              <a:rPr kumimoji="1" lang="en" altLang="zh-TW" sz="1400" dirty="0" err="1"/>
              <a:t>Saddle_point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C7CE33-4EB0-1460-5612-81F2B135206B}"/>
              </a:ext>
            </a:extLst>
          </p:cNvPr>
          <p:cNvSpPr txBox="1"/>
          <p:nvPr/>
        </p:nvSpPr>
        <p:spPr>
          <a:xfrm>
            <a:off x="1842897" y="1573634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 Local maximum / minimum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C1DDD1-86CE-C1BE-93C5-C57B3B7DFF74}"/>
              </a:ext>
            </a:extLst>
          </p:cNvPr>
          <p:cNvSpPr txBox="1"/>
          <p:nvPr/>
        </p:nvSpPr>
        <p:spPr>
          <a:xfrm>
            <a:off x="6770684" y="1578831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2. Saddle Point</a:t>
            </a:r>
          </a:p>
        </p:txBody>
      </p:sp>
    </p:spTree>
    <p:extLst>
      <p:ext uri="{BB962C8B-B14F-4D97-AF65-F5344CB8AC3E}">
        <p14:creationId xmlns:p14="http://schemas.microsoft.com/office/powerpoint/2010/main" val="22897571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不常用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9484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EDBA-6F62-B15B-FA0E-2EE7A8EC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F87BE-47E0-512B-31D9-965D2156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/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70E84B-CEB9-2362-4FC4-4D30500D151D}"/>
              </a:ext>
            </a:extLst>
          </p:cNvPr>
          <p:cNvSpPr txBox="1"/>
          <p:nvPr/>
        </p:nvSpPr>
        <p:spPr>
          <a:xfrm>
            <a:off x="777168" y="384412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/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0EA2556-4C28-6BDC-43AC-3FFE715144FB}"/>
              </a:ext>
            </a:extLst>
          </p:cNvPr>
          <p:cNvSpPr txBox="1"/>
          <p:nvPr/>
        </p:nvSpPr>
        <p:spPr>
          <a:xfrm>
            <a:off x="777168" y="484823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/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6A6BDC-FBD8-D8A9-BE62-9B32DE4BA883}"/>
              </a:ext>
            </a:extLst>
          </p:cNvPr>
          <p:cNvSpPr txBox="1"/>
          <p:nvPr/>
        </p:nvSpPr>
        <p:spPr>
          <a:xfrm>
            <a:off x="777168" y="187546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將過去的梯度記錄下來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每次更新參數時，會考慮到上一個時間點的梯度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同方向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參數改變幅度大一點；不同方向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參數改變幅度小一點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FD8B11-5D97-E573-5A19-A15B15D6FDAF}"/>
              </a:ext>
            </a:extLst>
          </p:cNvPr>
          <p:cNvSpPr txBox="1"/>
          <p:nvPr/>
        </p:nvSpPr>
        <p:spPr>
          <a:xfrm>
            <a:off x="7897819" y="4422005"/>
            <a:ext cx="351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上一個時間點的梯度</a:t>
            </a: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3ED132AC-76D7-F73A-AB73-F165FB123AA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000231" y="4652838"/>
            <a:ext cx="2897589" cy="2502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65BC0-5403-5C15-B88E-00A06312ECF3}"/>
              </a:ext>
            </a:extLst>
          </p:cNvPr>
          <p:cNvSpPr txBox="1"/>
          <p:nvPr/>
        </p:nvSpPr>
        <p:spPr>
          <a:xfrm>
            <a:off x="7897818" y="5186308"/>
            <a:ext cx="351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term</a:t>
            </a:r>
          </a:p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超參數，常設為 </a:t>
            </a: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0.9)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5016EC-FF99-C3DD-5522-2333137642B9}"/>
              </a:ext>
            </a:extLst>
          </p:cNvPr>
          <p:cNvSpPr txBox="1"/>
          <p:nvPr/>
        </p:nvSpPr>
        <p:spPr>
          <a:xfrm>
            <a:off x="4358512" y="481745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0BFA6638-B81E-96B0-0849-A5EE9915A701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 rot="10800000">
            <a:off x="4611644" y="5366023"/>
            <a:ext cx="3286174" cy="23578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530817-2EEE-67D1-72CA-F2629856428F}"/>
              </a:ext>
            </a:extLst>
          </p:cNvPr>
          <p:cNvSpPr txBox="1"/>
          <p:nvPr/>
        </p:nvSpPr>
        <p:spPr>
          <a:xfrm>
            <a:off x="5910146" y="992283"/>
            <a:ext cx="566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pytorch.org</a:t>
            </a:r>
            <a:r>
              <a:rPr kumimoji="1" lang="en" altLang="zh-TW" sz="1400" dirty="0"/>
              <a:t>/docs/main/_modules/torch/</a:t>
            </a:r>
            <a:r>
              <a:rPr kumimoji="1" lang="en" altLang="zh-TW" sz="1400" dirty="0" err="1"/>
              <a:t>optim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sgd.html#SGD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7594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sz="3900" dirty="0"/>
              <a:t>Gradient Descent</a:t>
            </a:r>
            <a:r>
              <a:rPr kumimoji="1" lang="zh-TW" altLang="en-US" sz="3900" dirty="0"/>
              <a:t>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sz="39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1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B803CEB-5FB1-3967-D6AE-F0B5E0409561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D21EBF-392A-CDE0-FB4D-5F251031E008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855" t="-211538" r="-58974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E55FACC-711A-D54A-C851-7F381ADF01A2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585ECABC-A7BC-EDC6-3C8F-022B92DC8E1A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F08C396-564F-F4A9-81AC-62D56ACC42BA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F399303-5AFF-05C9-F640-79C637D89535}"/>
              </a:ext>
            </a:extLst>
          </p:cNvPr>
          <p:cNvCxnSpPr>
            <a:cxnSpLocks/>
          </p:cNvCxnSpPr>
          <p:nvPr/>
        </p:nvCxnSpPr>
        <p:spPr>
          <a:xfrm>
            <a:off x="2105683" y="3531924"/>
            <a:ext cx="168489" cy="201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B94BB59-48CF-6DF2-7350-2F9BF31414C3}"/>
              </a:ext>
            </a:extLst>
          </p:cNvPr>
          <p:cNvCxnSpPr>
            <a:cxnSpLocks/>
          </p:cNvCxnSpPr>
          <p:nvPr/>
        </p:nvCxnSpPr>
        <p:spPr>
          <a:xfrm>
            <a:off x="1820533" y="3033469"/>
            <a:ext cx="175754" cy="332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4618B8-B869-B6FF-9D48-07EFC3A1D3B5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18103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584F3A-84E6-0A41-4648-3339DA427F54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9D11289-712A-FF6F-50A0-2B12D6E9C5F8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C6CDE5B-554B-88CF-782F-B89F2CB6B0AE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050945C-8335-5866-4C9C-562B843BEBC1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6625CBA5-1A2A-6A51-E4F6-D06928CA90A6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3630CB8-2D32-004A-4491-E687CCE0F7B1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08069329-DA81-74BB-2DB0-383E34A2068A}"/>
              </a:ext>
            </a:extLst>
          </p:cNvPr>
          <p:cNvCxnSpPr>
            <a:cxnSpLocks/>
          </p:cNvCxnSpPr>
          <p:nvPr/>
        </p:nvCxnSpPr>
        <p:spPr>
          <a:xfrm>
            <a:off x="2494112" y="3801377"/>
            <a:ext cx="248636" cy="97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A80E66-6C93-84F8-E818-2DA05543C5BE}"/>
              </a:ext>
            </a:extLst>
          </p:cNvPr>
          <p:cNvCxnSpPr>
            <a:cxnSpLocks/>
          </p:cNvCxnSpPr>
          <p:nvPr/>
        </p:nvCxnSpPr>
        <p:spPr>
          <a:xfrm>
            <a:off x="2985302" y="3897973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7EA7ED3-3A1E-DF37-ED23-B58597701A09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27B4ECE-6823-A025-E584-9B0C9D556FE7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</p:spTree>
    <p:extLst>
      <p:ext uri="{BB962C8B-B14F-4D97-AF65-F5344CB8AC3E}">
        <p14:creationId xmlns:p14="http://schemas.microsoft.com/office/powerpoint/2010/main" val="17132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75862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2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A9741E8-7F0F-33D1-96E0-F9F5B5963ABD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219C43F-5D2E-1F3B-F095-66095080CFF9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FC66B9A-F553-D6E9-367F-A78BDE795848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D85F523-DA78-5684-7FBB-787B9270BDE0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7AEF616-034C-9891-F8EA-B2167688B3A8}"/>
              </a:ext>
            </a:extLst>
          </p:cNvPr>
          <p:cNvCxnSpPr>
            <a:cxnSpLocks/>
          </p:cNvCxnSpPr>
          <p:nvPr/>
        </p:nvCxnSpPr>
        <p:spPr>
          <a:xfrm flipH="1">
            <a:off x="10742074" y="4744737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3787AF-33A2-9E07-4E3D-1A2FEA17AF16}"/>
              </a:ext>
            </a:extLst>
          </p:cNvPr>
          <p:cNvCxnSpPr>
            <a:cxnSpLocks/>
          </p:cNvCxnSpPr>
          <p:nvPr/>
        </p:nvCxnSpPr>
        <p:spPr>
          <a:xfrm>
            <a:off x="10742074" y="5179088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63A03CB-2EAE-E6C1-3484-201E8CA4D536}"/>
              </a:ext>
            </a:extLst>
          </p:cNvPr>
          <p:cNvCxnSpPr>
            <a:cxnSpLocks/>
          </p:cNvCxnSpPr>
          <p:nvPr/>
        </p:nvCxnSpPr>
        <p:spPr>
          <a:xfrm>
            <a:off x="10742074" y="5646560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E8500D-35C9-A279-DF70-FF088DEAA707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F4A294-052F-33A4-85A3-B13CABC8892E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E17DE7A-90F4-AC7B-892E-CC47725B602F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7CA881D-40CF-3FE7-B44A-CB358A090763}"/>
              </a:ext>
            </a:extLst>
          </p:cNvPr>
          <p:cNvCxnSpPr>
            <a:cxnSpLocks/>
          </p:cNvCxnSpPr>
          <p:nvPr/>
        </p:nvCxnSpPr>
        <p:spPr>
          <a:xfrm flipV="1">
            <a:off x="3455114" y="3757533"/>
            <a:ext cx="215552" cy="53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37FEC0F-EB5E-27CF-CA45-05876A4F7935}"/>
              </a:ext>
            </a:extLst>
          </p:cNvPr>
          <p:cNvCxnSpPr>
            <a:cxnSpLocks/>
          </p:cNvCxnSpPr>
          <p:nvPr/>
        </p:nvCxnSpPr>
        <p:spPr>
          <a:xfrm>
            <a:off x="3908846" y="3729438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A663175A-AB8F-05ED-2D26-34E3B7D202ED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CFBA243-0874-F635-8BB9-BA07976A126F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BAB6E01-CB0A-A31E-4C9B-D7759AF0F2B0}"/>
              </a:ext>
            </a:extLst>
          </p:cNvPr>
          <p:cNvCxnSpPr>
            <a:cxnSpLocks/>
          </p:cNvCxnSpPr>
          <p:nvPr/>
        </p:nvCxnSpPr>
        <p:spPr>
          <a:xfrm flipH="1">
            <a:off x="3597027" y="3729438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3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圖片 2" descr="一張含有 行, 繪圖, 圖表 的圖片&#10;&#10;自動產生的描述">
            <a:extLst>
              <a:ext uri="{FF2B5EF4-FFF2-40B4-BE49-F238E27FC236}">
                <a16:creationId xmlns:a16="http://schemas.microsoft.com/office/drawing/2014/main" id="{928A4542-3114-3F84-E46A-4D51543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17" y="2053026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37F5404-E85A-9B62-A148-F21CB3B53029}"/>
              </a:ext>
            </a:extLst>
          </p:cNvPr>
          <p:cNvSpPr/>
          <p:nvPr/>
        </p:nvSpPr>
        <p:spPr>
          <a:xfrm>
            <a:off x="3526461" y="3319054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C7835CC-FF80-8582-A071-AB11264783DD}"/>
              </a:ext>
            </a:extLst>
          </p:cNvPr>
          <p:cNvCxnSpPr>
            <a:cxnSpLocks/>
          </p:cNvCxnSpPr>
          <p:nvPr/>
        </p:nvCxnSpPr>
        <p:spPr>
          <a:xfrm>
            <a:off x="3679311" y="3538946"/>
            <a:ext cx="201126" cy="37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393D1B3-83F7-C6D6-E246-221841DFB470}"/>
              </a:ext>
            </a:extLst>
          </p:cNvPr>
          <p:cNvCxnSpPr>
            <a:cxnSpLocks/>
          </p:cNvCxnSpPr>
          <p:nvPr/>
        </p:nvCxnSpPr>
        <p:spPr>
          <a:xfrm flipV="1">
            <a:off x="7110679" y="5413793"/>
            <a:ext cx="289879" cy="17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DC099D-7FD4-7422-3388-FE6403F12A6E}"/>
              </a:ext>
            </a:extLst>
          </p:cNvPr>
          <p:cNvSpPr txBox="1"/>
          <p:nvPr/>
        </p:nvSpPr>
        <p:spPr>
          <a:xfrm>
            <a:off x="3813394" y="2691485"/>
            <a:ext cx="213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ea typeface="Microsoft JhengHei" panose="020B0604030504040204" pitchFamily="34" charset="-120"/>
              </a:rPr>
              <a:t>同方向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更新多一點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AAD94-DD3A-BF51-B2DB-362EFAC82A21}"/>
              </a:ext>
            </a:extLst>
          </p:cNvPr>
          <p:cNvSpPr txBox="1"/>
          <p:nvPr/>
        </p:nvSpPr>
        <p:spPr>
          <a:xfrm>
            <a:off x="6301652" y="3892410"/>
            <a:ext cx="211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反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更新少一點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344576-82F5-2263-0458-C2F045E4AF10}"/>
              </a:ext>
            </a:extLst>
          </p:cNvPr>
          <p:cNvSpPr/>
          <p:nvPr/>
        </p:nvSpPr>
        <p:spPr>
          <a:xfrm>
            <a:off x="6898471" y="5515407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707087E-E04D-60C1-7AB6-E682EC745791}"/>
              </a:ext>
            </a:extLst>
          </p:cNvPr>
          <p:cNvCxnSpPr>
            <a:cxnSpLocks/>
          </p:cNvCxnSpPr>
          <p:nvPr/>
        </p:nvCxnSpPr>
        <p:spPr>
          <a:xfrm flipH="1">
            <a:off x="6686033" y="5697199"/>
            <a:ext cx="220122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776A5A4D-029D-86B2-F440-A0389044A927}"/>
              </a:ext>
            </a:extLst>
          </p:cNvPr>
          <p:cNvCxnSpPr>
            <a:cxnSpLocks/>
          </p:cNvCxnSpPr>
          <p:nvPr/>
        </p:nvCxnSpPr>
        <p:spPr>
          <a:xfrm>
            <a:off x="3712832" y="3520183"/>
            <a:ext cx="201126" cy="372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0D7A4F-BB9E-78A6-8363-26FA3D497631}"/>
              </a:ext>
            </a:extLst>
          </p:cNvPr>
          <p:cNvSpPr txBox="1"/>
          <p:nvPr/>
        </p:nvSpPr>
        <p:spPr>
          <a:xfrm>
            <a:off x="777168" y="1875469"/>
            <a:ext cx="1091837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可能因為隨機採樣而梯度大幅震盪，而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可以緩衝這種震盪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增加歷史紀錄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的功能可以：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加速收斂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逃離鞍點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(Saddle point)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也可能超過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C0610A-4C7E-2E21-6D10-9CF2B500001B}"/>
              </a:ext>
            </a:extLst>
          </p:cNvPr>
          <p:cNvSpPr txBox="1"/>
          <p:nvPr/>
        </p:nvSpPr>
        <p:spPr>
          <a:xfrm>
            <a:off x="777168" y="4866671"/>
            <a:ext cx="10323648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只是理論，不一定能夠做到！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(Deep Learning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是很複雜的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53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D0E8-EEC3-5530-0142-F6F61D9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Nesterov</a:t>
            </a:r>
            <a:r>
              <a:rPr kumimoji="1" lang="en-US" altLang="zh-TW" dirty="0"/>
              <a:t>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10CE78-E771-F65A-7ECB-7A508543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D0205-A9FC-BFA9-A976-DDEFA8D169A3}"/>
              </a:ext>
            </a:extLst>
          </p:cNvPr>
          <p:cNvSpPr txBox="1"/>
          <p:nvPr/>
        </p:nvSpPr>
        <p:spPr>
          <a:xfrm>
            <a:off x="777168" y="1645096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的問題：有可能參數被更新過度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中，過去的梯度也會被記錄下來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先假裝更新參數算出梯度，再回頭修正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/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blipFill>
                <a:blip r:embed="rId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/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/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36E1FE5-63AB-225E-FC2C-238FAEE7AD45}"/>
              </a:ext>
            </a:extLst>
          </p:cNvPr>
          <p:cNvSpPr txBox="1"/>
          <p:nvPr/>
        </p:nvSpPr>
        <p:spPr>
          <a:xfrm>
            <a:off x="672666" y="352470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384C1A-44A2-1260-4907-A672FF1259C3}"/>
              </a:ext>
            </a:extLst>
          </p:cNvPr>
          <p:cNvSpPr txBox="1"/>
          <p:nvPr/>
        </p:nvSpPr>
        <p:spPr>
          <a:xfrm>
            <a:off x="4254010" y="349392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404FC5-32FC-0C64-8132-F9CAA9F6A515}"/>
              </a:ext>
            </a:extLst>
          </p:cNvPr>
          <p:cNvSpPr txBox="1"/>
          <p:nvPr/>
        </p:nvSpPr>
        <p:spPr>
          <a:xfrm>
            <a:off x="653143" y="497328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Nesterov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/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0E4D079-8188-0DCE-7200-CFF5F6558459}"/>
              </a:ext>
            </a:extLst>
          </p:cNvPr>
          <p:cNvCxnSpPr/>
          <p:nvPr/>
        </p:nvCxnSpPr>
        <p:spPr>
          <a:xfrm>
            <a:off x="6236353" y="3982308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BE66AD-9FD0-F972-07C4-92B351FC18C3}"/>
              </a:ext>
            </a:extLst>
          </p:cNvPr>
          <p:cNvCxnSpPr>
            <a:cxnSpLocks/>
          </p:cNvCxnSpPr>
          <p:nvPr/>
        </p:nvCxnSpPr>
        <p:spPr>
          <a:xfrm>
            <a:off x="6554216" y="5415671"/>
            <a:ext cx="173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5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99151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17EB-BDE6-1A34-0E5A-DEC3F9A5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Learning rate </a:t>
            </a:r>
            <a:r>
              <a:rPr kumimoji="1" lang="zh-TW" altLang="en-US" dirty="0"/>
              <a:t>應該依據不同參數而不同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B9784D-E3C2-B29F-8815-A83E68DF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圖片 5" descr="一張含有 鮮豔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B470CF43-B111-32A8-A234-54A1B1579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719158"/>
            <a:ext cx="10918371" cy="3705260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72609BA-4A0D-B559-5B91-CDE89CC63B97}"/>
              </a:ext>
            </a:extLst>
          </p:cNvPr>
          <p:cNvCxnSpPr>
            <a:cxnSpLocks/>
          </p:cNvCxnSpPr>
          <p:nvPr/>
        </p:nvCxnSpPr>
        <p:spPr>
          <a:xfrm flipV="1">
            <a:off x="5862652" y="3571788"/>
            <a:ext cx="0" cy="1039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2BF825A-21EB-78A4-6981-166A60104A9D}"/>
              </a:ext>
            </a:extLst>
          </p:cNvPr>
          <p:cNvCxnSpPr>
            <a:cxnSpLocks/>
          </p:cNvCxnSpPr>
          <p:nvPr/>
        </p:nvCxnSpPr>
        <p:spPr>
          <a:xfrm>
            <a:off x="2804924" y="3381980"/>
            <a:ext cx="28760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D99CDF-D23E-7461-A9F6-9AA8E256DD79}"/>
              </a:ext>
            </a:extLst>
          </p:cNvPr>
          <p:cNvSpPr txBox="1"/>
          <p:nvPr/>
        </p:nvSpPr>
        <p:spPr>
          <a:xfrm>
            <a:off x="953310" y="5564218"/>
            <a:ext cx="66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w1 </a:t>
            </a:r>
            <a:r>
              <a:rPr kumimoji="1" lang="zh-TW" altLang="en-US" dirty="0"/>
              <a:t>方向的梯度通常較大（從 </a:t>
            </a:r>
            <a:r>
              <a:rPr kumimoji="1" lang="en-US" altLang="zh-TW" dirty="0"/>
              <a:t>loss function </a:t>
            </a:r>
            <a:r>
              <a:rPr kumimoji="1" lang="zh-TW" altLang="en-US" dirty="0"/>
              <a:t>的橢圓形可觀察到）</a:t>
            </a:r>
            <a:endParaRPr kumimoji="1"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B23B1E-C5DC-61F3-6EBD-978B2F1E93C6}"/>
              </a:ext>
            </a:extLst>
          </p:cNvPr>
          <p:cNvSpPr txBox="1"/>
          <p:nvPr/>
        </p:nvSpPr>
        <p:spPr>
          <a:xfrm>
            <a:off x="976011" y="5948948"/>
            <a:ext cx="414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w2 </a:t>
            </a:r>
            <a:r>
              <a:rPr kumimoji="1" lang="zh-TW" altLang="en-US" dirty="0"/>
              <a:t>方向的梯度通常較小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A2F9788-8780-317F-3F88-F0D0928CA591}"/>
              </a:ext>
            </a:extLst>
          </p:cNvPr>
          <p:cNvSpPr/>
          <p:nvPr/>
        </p:nvSpPr>
        <p:spPr>
          <a:xfrm>
            <a:off x="5787347" y="4647257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2A57A6-C602-E069-255D-DFDF17A82EA7}"/>
              </a:ext>
            </a:extLst>
          </p:cNvPr>
          <p:cNvSpPr/>
          <p:nvPr/>
        </p:nvSpPr>
        <p:spPr>
          <a:xfrm>
            <a:off x="2564248" y="3306675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6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90DC0-68BC-679F-ED25-CD978B6A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 anchor="ctr">
            <a:normAutofit/>
          </a:bodyPr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pic>
        <p:nvPicPr>
          <p:cNvPr id="6" name="圖片 5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BA371243-27E4-DCC5-5F3A-D750E44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47" y="1444416"/>
            <a:ext cx="7152705" cy="5006891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3FD45-F7CA-FF15-2984-368ED7ED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7C6083-25AC-0E6E-9656-92B06A309A6D}"/>
              </a:ext>
            </a:extLst>
          </p:cNvPr>
          <p:cNvSpPr txBox="1"/>
          <p:nvPr/>
        </p:nvSpPr>
        <p:spPr>
          <a:xfrm>
            <a:off x="6299727" y="6092394"/>
            <a:ext cx="4969240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Duchi, John, Elad Hazan, and Yoram Singer. "Adaptive </a:t>
            </a:r>
            <a:r>
              <a:rPr kumimoji="1" lang="en" altLang="zh-TW" sz="1200" dirty="0" err="1"/>
              <a:t>subgradient</a:t>
            </a:r>
            <a:r>
              <a:rPr kumimoji="1" lang="en" altLang="zh-TW" sz="1200" dirty="0"/>
              <a:t> methods for online learning and stochastic optimization." Journal of machine learning research 12.7 (2011).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809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D7EE1-0E95-C78D-61B3-674DFFD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A55D5-A5AF-F2E7-BFDA-C86CF0B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/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2CD65B8-93E5-B6BC-21C5-12796BB4FCA6}"/>
              </a:ext>
            </a:extLst>
          </p:cNvPr>
          <p:cNvSpPr txBox="1"/>
          <p:nvPr/>
        </p:nvSpPr>
        <p:spPr>
          <a:xfrm>
            <a:off x="653142" y="323020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Gradient descent: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4F9CCB-5BA1-DC0F-FF57-B8103739DEBC}"/>
              </a:ext>
            </a:extLst>
          </p:cNvPr>
          <p:cNvSpPr txBox="1"/>
          <p:nvPr/>
        </p:nvSpPr>
        <p:spPr>
          <a:xfrm>
            <a:off x="653142" y="42904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B3175-3D54-CA35-FA89-159B0D729F54}"/>
              </a:ext>
            </a:extLst>
          </p:cNvPr>
          <p:cNvSpPr txBox="1"/>
          <p:nvPr/>
        </p:nvSpPr>
        <p:spPr>
          <a:xfrm>
            <a:off x="4234486" y="417149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/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/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/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blipFill>
                <a:blip r:embed="rId6"/>
                <a:stretch>
                  <a:fillRect l="-8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/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可以根據歷史梯度總和自動調整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需要一個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來記錄歷史梯度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平方和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blipFill>
                <a:blip r:embed="rId7"/>
                <a:stretch>
                  <a:fillRect l="-775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/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A263361-0423-21AA-5DDB-BE0B0EB87F0A}"/>
              </a:ext>
            </a:extLst>
          </p:cNvPr>
          <p:cNvSpPr/>
          <p:nvPr/>
        </p:nvSpPr>
        <p:spPr>
          <a:xfrm>
            <a:off x="5427405" y="4056696"/>
            <a:ext cx="11897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7A287D-E194-0E21-21B8-880CE10B3307}"/>
              </a:ext>
            </a:extLst>
          </p:cNvPr>
          <p:cNvSpPr/>
          <p:nvPr/>
        </p:nvSpPr>
        <p:spPr>
          <a:xfrm>
            <a:off x="6376217" y="3245579"/>
            <a:ext cx="25072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9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3" grpId="0"/>
      <p:bldP spid="7" grpId="1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01D75-C331-60C4-438D-B9696A11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Scaling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D76879-E7E7-A9F9-1877-BC049F9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CB65C2-192B-C67D-C9E5-5D4BE2E7CE7E}"/>
              </a:ext>
            </a:extLst>
          </p:cNvPr>
          <p:cNvSpPr txBox="1"/>
          <p:nvPr/>
        </p:nvSpPr>
        <p:spPr>
          <a:xfrm>
            <a:off x="653143" y="1913211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/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32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blipFill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/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26E0BA8-A6E9-E0AE-E0A8-789FE59F1FCC}"/>
              </a:ext>
            </a:extLst>
          </p:cNvPr>
          <p:cNvSpPr/>
          <p:nvPr/>
        </p:nvSpPr>
        <p:spPr>
          <a:xfrm>
            <a:off x="6210300" y="5502810"/>
            <a:ext cx="14056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/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/>
                  <a:t>每個項的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都不同，進而能得出不同</a:t>
                </a:r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，最終每個項的</a:t>
                </a:r>
                <a:r>
                  <a:rPr kumimoji="1" lang="en-US" altLang="zh-TW" sz="2000" dirty="0"/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</a:rPr>
                  <a:t>learning rate </a:t>
                </a:r>
                <a:r>
                  <a:rPr kumimoji="1" lang="zh-TW" altLang="en-US" sz="2000" dirty="0"/>
                  <a:t>都不同</a:t>
                </a: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blipFill>
                <a:blip r:embed="rId5"/>
                <a:stretch>
                  <a:fillRect l="-129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DBA96D1-44F5-B3AA-1AE1-439060B95A97}"/>
              </a:ext>
            </a:extLst>
          </p:cNvPr>
          <p:cNvCxnSpPr>
            <a:cxnSpLocks/>
          </p:cNvCxnSpPr>
          <p:nvPr/>
        </p:nvCxnSpPr>
        <p:spPr>
          <a:xfrm flipV="1">
            <a:off x="5473700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BDF57FF-DA88-2B39-7F1C-2099D8A1C3B6}"/>
              </a:ext>
            </a:extLst>
          </p:cNvPr>
          <p:cNvCxnSpPr>
            <a:cxnSpLocks/>
          </p:cNvCxnSpPr>
          <p:nvPr/>
        </p:nvCxnSpPr>
        <p:spPr>
          <a:xfrm flipV="1">
            <a:off x="6735302" y="3984953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B6B8636-D51D-C70E-0D22-0581B15263B8}"/>
              </a:ext>
            </a:extLst>
          </p:cNvPr>
          <p:cNvCxnSpPr>
            <a:cxnSpLocks/>
          </p:cNvCxnSpPr>
          <p:nvPr/>
        </p:nvCxnSpPr>
        <p:spPr>
          <a:xfrm flipH="1" flipV="1">
            <a:off x="7764443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16AD1-211B-DD68-63B6-9AF3AAE6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4E476-1461-D3BD-8B5D-D4FCE9C6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/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D3F53A3-AC88-C9DA-CED8-D07589AE2B32}"/>
              </a:ext>
            </a:extLst>
          </p:cNvPr>
          <p:cNvSpPr/>
          <p:nvPr/>
        </p:nvSpPr>
        <p:spPr>
          <a:xfrm>
            <a:off x="2549942" y="1807396"/>
            <a:ext cx="103663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861BDC-EE14-6738-4AAB-2EC5D5FD0049}"/>
              </a:ext>
            </a:extLst>
          </p:cNvPr>
          <p:cNvSpPr txBox="1"/>
          <p:nvPr/>
        </p:nvSpPr>
        <p:spPr>
          <a:xfrm>
            <a:off x="653143" y="2667814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/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800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blipFill>
                <a:blip r:embed="rId3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27FFDE3-8667-996E-AF66-B1317A3DE073}"/>
              </a:ext>
            </a:extLst>
          </p:cNvPr>
          <p:cNvCxnSpPr>
            <a:cxnSpLocks/>
          </p:cNvCxnSpPr>
          <p:nvPr/>
        </p:nvCxnSpPr>
        <p:spPr>
          <a:xfrm flipV="1">
            <a:off x="5642382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1C13500-71CD-0313-2218-86A8060BFDBD}"/>
              </a:ext>
            </a:extLst>
          </p:cNvPr>
          <p:cNvCxnSpPr>
            <a:cxnSpLocks/>
          </p:cNvCxnSpPr>
          <p:nvPr/>
        </p:nvCxnSpPr>
        <p:spPr>
          <a:xfrm flipV="1">
            <a:off x="6735302" y="4535369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F2D3B9-C291-2B37-FD21-AF1F710D7B79}"/>
              </a:ext>
            </a:extLst>
          </p:cNvPr>
          <p:cNvCxnSpPr>
            <a:cxnSpLocks/>
          </p:cNvCxnSpPr>
          <p:nvPr/>
        </p:nvCxnSpPr>
        <p:spPr>
          <a:xfrm flipH="1" flipV="1">
            <a:off x="7578005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/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883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/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3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5153E-2B2F-C776-4168-4C82B45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kumimoji="1" lang="en" altLang="zh-TW" dirty="0" err="1">
                <a:ea typeface="Microsoft JhengHei" panose="020B0604030504040204" pitchFamily="34" charset="-120"/>
                <a:cs typeface="Calibri" panose="020F0502020204030204" pitchFamily="34" charset="0"/>
              </a:rPr>
              <a:t>Adagrad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的觀察與思考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0166F-0BBB-4AF3-E167-E7E7C392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363415-BF91-3388-15DC-4143111CD4F5}"/>
              </a:ext>
            </a:extLst>
          </p:cNvPr>
          <p:cNvSpPr txBox="1"/>
          <p:nvPr/>
        </p:nvSpPr>
        <p:spPr>
          <a:xfrm>
            <a:off x="653143" y="199640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/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/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382" t="-789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/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缺點：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或許會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下降太快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因為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持續累積平方和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不適用於許多深度學習模型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實驗角度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blipFill>
                <a:blip r:embed="rId5"/>
                <a:stretch>
                  <a:fillRect l="-838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A20D38-E783-6EE2-7C54-7831B7444F37}"/>
              </a:ext>
            </a:extLst>
          </p:cNvPr>
          <p:cNvCxnSpPr/>
          <p:nvPr/>
        </p:nvCxnSpPr>
        <p:spPr>
          <a:xfrm>
            <a:off x="5812147" y="3674884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/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32AD849-DBD0-5C53-BF09-4AC905024F95}"/>
              </a:ext>
            </a:extLst>
          </p:cNvPr>
          <p:cNvSpPr txBox="1"/>
          <p:nvPr/>
        </p:nvSpPr>
        <p:spPr>
          <a:xfrm>
            <a:off x="653143" y="4399933"/>
            <a:ext cx="10177615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特性：梯度大的學習率自動調小一點；梯度小的學習率自動調大一點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56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17F9-3266-2770-87A3-408D6BDE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4587C-1210-C498-5147-242C6BE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/>
              <p:nvPr/>
            </p:nvSpPr>
            <p:spPr>
              <a:xfrm>
                <a:off x="636815" y="1634131"/>
                <a:ext cx="10918370" cy="2793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RMSProp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(Root Mean Square Propagation)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是 </a:t>
                </a: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Adagrad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的改版，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為了避免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很快就變很大，使得學習率很快就變得很低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此時神經網路會很難更新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400" dirty="0"/>
                  <a:t>Hinton, Geoffrey, Nitish Srivastava, and Kevin Swersky. "Neural networks for machine learning lecture 6a overview of mini-batch gradient descent." Cited on 14.8 (2012): 2.</a:t>
                </a:r>
                <a:endParaRPr kumimoji="1" lang="zh-TW" altLang="en-US" sz="24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1634131"/>
                <a:ext cx="10918370" cy="2793842"/>
              </a:xfrm>
              <a:prstGeom prst="rect">
                <a:avLst/>
              </a:prstGeom>
              <a:blipFill>
                <a:blip r:embed="rId3"/>
                <a:stretch>
                  <a:fillRect l="-696" r="-696" b="-40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8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20F9-90F3-7DC5-A051-8258EDE5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A0AA6-A07B-4DDC-934A-A3DC43C9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CF7B12-9524-71D0-0B61-590825A2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0A468C-8D7B-8493-F8D5-8A157BB0B0EA}"/>
              </a:ext>
            </a:extLst>
          </p:cNvPr>
          <p:cNvSpPr txBox="1"/>
          <p:nvPr/>
        </p:nvSpPr>
        <p:spPr>
          <a:xfrm>
            <a:off x="653143" y="198398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77C5C4-77B6-04FE-12C4-7C7FD74E63E2}"/>
              </a:ext>
            </a:extLst>
          </p:cNvPr>
          <p:cNvSpPr txBox="1"/>
          <p:nvPr/>
        </p:nvSpPr>
        <p:spPr>
          <a:xfrm>
            <a:off x="3763146" y="1953205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/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/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dirty="0">
                    <a:ea typeface="Microsoft JhengHei" panose="020B0604030504040204" pitchFamily="34" charset="-120"/>
                  </a:rPr>
                  <a:t> 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decay rate (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常設為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0.9)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blipFill>
                <a:blip r:embed="rId4"/>
                <a:stretch>
                  <a:fillRect t="-13333" r="-1356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AC286C-19C0-9830-DFF8-4BB2BE59717C}"/>
              </a:ext>
            </a:extLst>
          </p:cNvPr>
          <p:cNvSpPr txBox="1"/>
          <p:nvPr/>
        </p:nvSpPr>
        <p:spPr>
          <a:xfrm>
            <a:off x="653143" y="4874294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RMSProp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8991D8F-4339-3ED4-592F-D20F1D80FF91}"/>
                  </a:ext>
                </a:extLst>
              </p:cNvPr>
              <p:cNvSpPr txBox="1"/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/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/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i="1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blipFill>
                <a:blip r:embed="rId8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/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F9414A6-3E13-F7E4-07D1-895254779055}"/>
              </a:ext>
            </a:extLst>
          </p:cNvPr>
          <p:cNvSpPr txBox="1"/>
          <p:nvPr/>
        </p:nvSpPr>
        <p:spPr>
          <a:xfrm>
            <a:off x="7377344" y="549630"/>
            <a:ext cx="419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Hinton, Geoffrey, Nitish Srivastava, and Kevin Swersky. "Neural networks for machine learning lecture 6a overview of mini-batch gradient descent." Cited on 14.8 (2012): 2.</a:t>
            </a:r>
            <a:endParaRPr kumimoji="1" lang="zh-TW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/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6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sz="1600" dirty="0">
                    <a:ea typeface="Microsoft JhengHei" panose="020B0604030504040204" pitchFamily="34" charset="-120"/>
                  </a:rPr>
                  <a:t>0</a:t>
                </a:r>
                <a:endParaRPr lang="zh-TW" altLang="en-US" sz="1600" dirty="0"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blipFill>
                <a:blip r:embed="rId10"/>
                <a:stretch>
                  <a:fillRect t="-7143" r="-65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/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Running average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(moving average)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，依照比例抑制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所造成</a:t>
                </a:r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的增長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blipFill>
                <a:blip r:embed="rId11"/>
                <a:stretch>
                  <a:fillRect t="-10000" r="-639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AD4DA79-9783-F631-C719-4058AE3138A4}"/>
              </a:ext>
            </a:extLst>
          </p:cNvPr>
          <p:cNvCxnSpPr>
            <a:cxnSpLocks/>
          </p:cNvCxnSpPr>
          <p:nvPr/>
        </p:nvCxnSpPr>
        <p:spPr>
          <a:xfrm>
            <a:off x="3920114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A85348C-B564-B43D-BBDC-5B3447EB9B49}"/>
              </a:ext>
            </a:extLst>
          </p:cNvPr>
          <p:cNvCxnSpPr>
            <a:cxnSpLocks/>
          </p:cNvCxnSpPr>
          <p:nvPr/>
        </p:nvCxnSpPr>
        <p:spPr>
          <a:xfrm>
            <a:off x="5626106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6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31BEB-AA35-99AB-AD32-A4612C4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8A8EA-FC84-EE22-BC36-DB7FCE4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16527-037B-6EE2-66D8-3CC64DBAE34B}"/>
              </a:ext>
            </a:extLst>
          </p:cNvPr>
          <p:cNvSpPr txBox="1"/>
          <p:nvPr/>
        </p:nvSpPr>
        <p:spPr>
          <a:xfrm>
            <a:off x="636815" y="1634131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Adam: adaptive moment estimation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結合了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的概念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1E40E4-52D9-EC9D-8E28-4F97B88F70BA}"/>
              </a:ext>
            </a:extLst>
          </p:cNvPr>
          <p:cNvSpPr txBox="1"/>
          <p:nvPr/>
        </p:nvSpPr>
        <p:spPr>
          <a:xfrm>
            <a:off x="2879749" y="6123172"/>
            <a:ext cx="643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 err="1"/>
              <a:t>Kingma</a:t>
            </a:r>
            <a:r>
              <a:rPr lang="en" altLang="zh-TW" sz="1600" dirty="0"/>
              <a:t>, </a:t>
            </a:r>
            <a:r>
              <a:rPr lang="en" altLang="zh-TW" sz="1600" dirty="0" err="1"/>
              <a:t>Diederik</a:t>
            </a:r>
            <a:r>
              <a:rPr lang="en" altLang="zh-TW" sz="1600" dirty="0"/>
              <a:t> P., and Jimmy Ba. "Adam: A method for stochastic optimization." ICLR</a:t>
            </a:r>
            <a:r>
              <a:rPr lang="en" altLang="zh-TW" sz="1600" i="1" dirty="0"/>
              <a:t> </a:t>
            </a:r>
            <a:r>
              <a:rPr lang="en" altLang="zh-TW" sz="1600" dirty="0"/>
              <a:t>2015. </a:t>
            </a:r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arxiv.org</a:t>
            </a:r>
            <a:r>
              <a:rPr kumimoji="1" lang="en" altLang="zh-TW" sz="1600" dirty="0"/>
              <a:t>/abs/1412.6980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41355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ED1DB-CC02-E17E-7495-7A3DA3C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2EA67-8708-3360-B025-7C2AEA43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F9A021-E052-17D1-B752-7344064B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26433"/>
            <a:ext cx="7772400" cy="48645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47B8B5-0BA7-A571-B52C-B86FA0959BE0}"/>
              </a:ext>
            </a:extLst>
          </p:cNvPr>
          <p:cNvSpPr txBox="1"/>
          <p:nvPr/>
        </p:nvSpPr>
        <p:spPr>
          <a:xfrm>
            <a:off x="5617029" y="3573780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351C67-7210-F3A2-D025-55117520F337}"/>
              </a:ext>
            </a:extLst>
          </p:cNvPr>
          <p:cNvSpPr txBox="1"/>
          <p:nvPr/>
        </p:nvSpPr>
        <p:spPr>
          <a:xfrm>
            <a:off x="5617028" y="3799131"/>
            <a:ext cx="23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r>
              <a:rPr lang="en-US" altLang="zh-TW" dirty="0">
                <a:solidFill>
                  <a:schemeClr val="accent6"/>
                </a:solidFill>
              </a:rPr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EE9FE2C-7397-4871-7C49-E5FA2F89F916}"/>
              </a:ext>
            </a:extLst>
          </p:cNvPr>
          <p:cNvCxnSpPr/>
          <p:nvPr/>
        </p:nvCxnSpPr>
        <p:spPr>
          <a:xfrm>
            <a:off x="3065418" y="4067413"/>
            <a:ext cx="23164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433C28-86F2-B072-015A-C3ED38813893}"/>
              </a:ext>
            </a:extLst>
          </p:cNvPr>
          <p:cNvCxnSpPr/>
          <p:nvPr/>
        </p:nvCxnSpPr>
        <p:spPr>
          <a:xfrm>
            <a:off x="3122021" y="3841792"/>
            <a:ext cx="2316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266E4D-DD1C-AABB-6D33-8F631AFEE5EC}"/>
              </a:ext>
            </a:extLst>
          </p:cNvPr>
          <p:cNvCxnSpPr>
            <a:cxnSpLocks/>
          </p:cNvCxnSpPr>
          <p:nvPr/>
        </p:nvCxnSpPr>
        <p:spPr>
          <a:xfrm>
            <a:off x="4288970" y="6031196"/>
            <a:ext cx="7707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4A8B5B-F457-060F-C9D9-CCECE1CDB373}"/>
              </a:ext>
            </a:extLst>
          </p:cNvPr>
          <p:cNvSpPr txBox="1"/>
          <p:nvPr/>
        </p:nvSpPr>
        <p:spPr>
          <a:xfrm>
            <a:off x="3966711" y="2712064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Learning rate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5F7705-9325-E6CD-0AB7-8B10E9C86D2D}"/>
              </a:ext>
            </a:extLst>
          </p:cNvPr>
          <p:cNvSpPr/>
          <p:nvPr/>
        </p:nvSpPr>
        <p:spPr>
          <a:xfrm>
            <a:off x="2535809" y="5354117"/>
            <a:ext cx="5872899" cy="70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87B059-C7EA-2B02-3829-0E99632A6E54}"/>
              </a:ext>
            </a:extLst>
          </p:cNvPr>
          <p:cNvSpPr txBox="1"/>
          <p:nvPr/>
        </p:nvSpPr>
        <p:spPr>
          <a:xfrm>
            <a:off x="6809173" y="687744"/>
            <a:ext cx="4762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Kingma</a:t>
            </a:r>
            <a:r>
              <a:rPr lang="en" altLang="zh-TW" sz="1200" dirty="0"/>
              <a:t>, </a:t>
            </a:r>
            <a:r>
              <a:rPr lang="en" altLang="zh-TW" sz="1200" dirty="0" err="1"/>
              <a:t>Diederik</a:t>
            </a:r>
            <a:r>
              <a:rPr lang="en" altLang="zh-TW" sz="1200" dirty="0"/>
              <a:t> P., and Jimmy Ba. "Adam: A method for stochastic optimization." ICLR</a:t>
            </a:r>
            <a:r>
              <a:rPr lang="en" altLang="zh-TW" sz="1200" i="1" dirty="0"/>
              <a:t> </a:t>
            </a:r>
            <a:r>
              <a:rPr lang="en" altLang="zh-TW" sz="1200" dirty="0"/>
              <a:t>2015. </a:t>
            </a:r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arxiv.org</a:t>
            </a:r>
            <a:r>
              <a:rPr kumimoji="1" lang="en" altLang="zh-TW" sz="1200" dirty="0"/>
              <a:t>/abs/1412.6980</a:t>
            </a:r>
            <a:endParaRPr kumimoji="1" lang="zh-TW" altLang="en-US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/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blipFill>
                <a:blip r:embed="rId4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EB24B8-45EE-B53F-8888-254B9FFAEEA4}"/>
              </a:ext>
            </a:extLst>
          </p:cNvPr>
          <p:cNvSpPr txBox="1"/>
          <p:nvPr/>
        </p:nvSpPr>
        <p:spPr>
          <a:xfrm>
            <a:off x="8637291" y="4951674"/>
            <a:ext cx="268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/>
                </a:solidFill>
              </a:rPr>
              <a:t>移動平均取自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9D0C143-6859-1D66-55CD-A2A2590E9019}"/>
              </a:ext>
            </a:extLst>
          </p:cNvPr>
          <p:cNvCxnSpPr>
            <a:cxnSpLocks/>
          </p:cNvCxnSpPr>
          <p:nvPr/>
        </p:nvCxnSpPr>
        <p:spPr>
          <a:xfrm>
            <a:off x="3107079" y="5136340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086322A-6C1F-A650-A83B-21B13506B5E0}"/>
              </a:ext>
            </a:extLst>
          </p:cNvPr>
          <p:cNvCxnSpPr>
            <a:cxnSpLocks/>
          </p:cNvCxnSpPr>
          <p:nvPr/>
        </p:nvCxnSpPr>
        <p:spPr>
          <a:xfrm>
            <a:off x="3065418" y="5345288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6FA1F3-E39B-2B0D-36EF-391482595884}"/>
              </a:ext>
            </a:extLst>
          </p:cNvPr>
          <p:cNvCxnSpPr>
            <a:cxnSpLocks/>
          </p:cNvCxnSpPr>
          <p:nvPr/>
        </p:nvCxnSpPr>
        <p:spPr>
          <a:xfrm>
            <a:off x="4022704" y="5345288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8E4216F-5044-6644-B353-30C4A8C70D18}"/>
              </a:ext>
            </a:extLst>
          </p:cNvPr>
          <p:cNvCxnSpPr>
            <a:cxnSpLocks/>
          </p:cNvCxnSpPr>
          <p:nvPr/>
        </p:nvCxnSpPr>
        <p:spPr>
          <a:xfrm>
            <a:off x="4197024" y="5136340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98D567-7F8F-FC1E-15EC-D25FF0F3578E}"/>
              </a:ext>
            </a:extLst>
          </p:cNvPr>
          <p:cNvSpPr txBox="1"/>
          <p:nvPr/>
        </p:nvSpPr>
        <p:spPr>
          <a:xfrm>
            <a:off x="6691797" y="5705632"/>
            <a:ext cx="1241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0EDD0-3E6C-458D-630F-98E6D24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DA70-3FA9-A5B3-1173-070B3EE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71660B-BA85-092C-46A2-D9AED93B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1" t="76910" r="20487" b="10337"/>
          <a:stretch/>
        </p:blipFill>
        <p:spPr>
          <a:xfrm>
            <a:off x="1460818" y="3083745"/>
            <a:ext cx="8117402" cy="8672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/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4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/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為例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blipFill>
                <a:blip r:embed="rId4"/>
                <a:stretch>
                  <a:fillRect l="-5556" t="-10811" r="-208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/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939D0-A2A1-A325-543F-4AACC090C181}"/>
              </a:ext>
            </a:extLst>
          </p:cNvPr>
          <p:cNvSpPr txBox="1"/>
          <p:nvPr/>
        </p:nvSpPr>
        <p:spPr>
          <a:xfrm>
            <a:off x="1424112" y="2041923"/>
            <a:ext cx="31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歷史記錄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746973-6D4B-CE8F-0C99-D5BCCD4440A0}"/>
              </a:ext>
            </a:extLst>
          </p:cNvPr>
          <p:cNvSpPr txBox="1"/>
          <p:nvPr/>
        </p:nvSpPr>
        <p:spPr>
          <a:xfrm>
            <a:off x="6914028" y="2457866"/>
            <a:ext cx="42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D97244-3D17-271E-E0AD-9C3C9557FED0}"/>
              </a:ext>
            </a:extLst>
          </p:cNvPr>
          <p:cNvSpPr txBox="1"/>
          <p:nvPr/>
        </p:nvSpPr>
        <p:spPr>
          <a:xfrm>
            <a:off x="9370921" y="2457864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0.5</a:t>
            </a:r>
            <a:endParaRPr kumimoji="1"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/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>
                    <a:solidFill>
                      <a:srgbClr val="0070C0"/>
                    </a:solidFill>
                  </a:rPr>
                  <a:t>假設</a:t>
                </a:r>
                <a:r>
                  <a:rPr kumimoji="1" lang="en-US" altLang="zh-TW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kumimoji="1"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18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TW" sz="1800" b="1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TW" sz="1800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zh-TW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無校正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(</a:t>
                          </a: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即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zh-TW" sz="1800" dirty="0">
                              <a:effectLst/>
                            </a:rPr>
                            <a:t> 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2703" r="-333673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8276" t="-2703" r="-12551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102703" r="-333673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81324AA-6207-E168-B264-8864D24AE8A1}"/>
              </a:ext>
            </a:extLst>
          </p:cNvPr>
          <p:cNvSpPr txBox="1"/>
          <p:nvPr/>
        </p:nvSpPr>
        <p:spPr>
          <a:xfrm>
            <a:off x="8174151" y="2457865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1954F4-2D21-DD60-C0F8-451BA924945D}"/>
              </a:ext>
            </a:extLst>
          </p:cNvPr>
          <p:cNvSpPr/>
          <p:nvPr/>
        </p:nvSpPr>
        <p:spPr>
          <a:xfrm>
            <a:off x="1409973" y="2971028"/>
            <a:ext cx="75773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642606-61A0-5DFE-B19A-21E237D5CAEE}"/>
              </a:ext>
            </a:extLst>
          </p:cNvPr>
          <p:cNvSpPr txBox="1"/>
          <p:nvPr/>
        </p:nvSpPr>
        <p:spPr>
          <a:xfrm>
            <a:off x="6385889" y="6301857"/>
            <a:ext cx="394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</a:rPr>
              <a:t>代表訓練初期參數更新幅度小 </a:t>
            </a:r>
            <a:r>
              <a:rPr kumimoji="1" lang="zh-TW" altLang="en-US" sz="2000" dirty="0">
                <a:solidFill>
                  <a:srgbClr val="0070C0"/>
                </a:solidFill>
              </a:rPr>
              <a:t>☹️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649D8996-9CBD-EC4F-F7CC-9B98310A8E36}"/>
              </a:ext>
            </a:extLst>
          </p:cNvPr>
          <p:cNvCxnSpPr>
            <a:stCxn id="6" idx="1"/>
            <a:endCxn id="17" idx="2"/>
          </p:cNvCxnSpPr>
          <p:nvPr/>
        </p:nvCxnSpPr>
        <p:spPr>
          <a:xfrm rot="10800000">
            <a:off x="6096001" y="6127606"/>
            <a:ext cx="289889" cy="374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8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3" grpId="0"/>
      <p:bldP spid="5" grpId="0" animBg="1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6D649-1CF6-FF31-DB90-E9F8C4A8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78CFB-3AAD-7662-8DC3-DEC02B81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 </a:t>
            </a:r>
            <a:r>
              <a:rPr kumimoji="1" lang="en-US" altLang="zh-TW" dirty="0"/>
              <a:t>(t</a:t>
            </a:r>
            <a:r>
              <a:rPr kumimoji="1" lang="zh-TW" altLang="en-US" dirty="0"/>
              <a:t> 次項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68FB08-64CD-F4A7-04A6-5FD907F9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63" t="-2381" r="-570313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63" t="-2381" r="-8341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976" t="-2381" r="-1220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0886E34-EDDC-DC04-48FD-55A1F7E8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76910" r="20487" b="19019"/>
          <a:stretch/>
        </p:blipFill>
        <p:spPr>
          <a:xfrm>
            <a:off x="2037299" y="1983859"/>
            <a:ext cx="8117402" cy="2769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F81FB2-C471-1410-92A7-82FD0B3B3AEB}"/>
              </a:ext>
            </a:extLst>
          </p:cNvPr>
          <p:cNvSpPr/>
          <p:nvPr/>
        </p:nvSpPr>
        <p:spPr>
          <a:xfrm>
            <a:off x="3327661" y="1945688"/>
            <a:ext cx="942681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2B2AA2-4BA2-B145-23EE-5322168198D2}"/>
              </a:ext>
            </a:extLst>
          </p:cNvPr>
          <p:cNvSpPr txBox="1"/>
          <p:nvPr/>
        </p:nvSpPr>
        <p:spPr>
          <a:xfrm>
            <a:off x="7706206" y="5750208"/>
            <a:ext cx="308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代表隨著訓練時間增加，越來越不需要校正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/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0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63" t="-2381" r="-570313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663" t="-2381" r="-8341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0976" t="-2381" r="-1220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63" t="-2381" r="-57031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663" t="-2381" r="-8341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0976" t="-2381" r="-122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TW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63" t="-2381" r="-570313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2663" t="-2381" r="-83417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976" t="-2381" r="-1220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/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altLang="zh-TW" sz="2000" b="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sSubSup>
                      <m:sSubSupPr>
                        <m:ctrlPr>
                          <a:rPr lang="zh-TW" altLang="zh-TW" sz="20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TW" altLang="en-US" sz="2000" dirty="0"/>
                  <a:t> 越來越接近</a:t>
                </a:r>
                <a:r>
                  <a:rPr lang="en-US" altLang="zh-TW" sz="2000" dirty="0"/>
                  <a:t>1</a:t>
                </a:r>
                <a:endParaRPr lang="zh-TW" altLang="en-US" sz="2000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blipFill>
                <a:blip r:embed="rId8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9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9276-00A7-B983-F28B-FCD7AB67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比較參數更新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2050F7-D1DA-F5C5-971F-86305E14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7D2C84-2009-4807-88E5-94360DFDD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85202" r="20487" b="9577"/>
          <a:stretch/>
        </p:blipFill>
        <p:spPr>
          <a:xfrm>
            <a:off x="3369827" y="2135912"/>
            <a:ext cx="8117402" cy="3551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E40D40-59DA-2C01-D4B8-A6F7559C1B27}"/>
              </a:ext>
            </a:extLst>
          </p:cNvPr>
          <p:cNvSpPr txBox="1"/>
          <p:nvPr/>
        </p:nvSpPr>
        <p:spPr>
          <a:xfrm>
            <a:off x="653143" y="2082632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Adam:</a:t>
            </a:r>
            <a:endParaRPr kumimoji="1" lang="zh-TW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/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/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9DA4DCFD-EBE4-3438-736E-D05D1E7A9926}"/>
              </a:ext>
            </a:extLst>
          </p:cNvPr>
          <p:cNvSpPr txBox="1"/>
          <p:nvPr/>
        </p:nvSpPr>
        <p:spPr>
          <a:xfrm>
            <a:off x="653143" y="3120941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M</a:t>
            </a:r>
            <a:r>
              <a:rPr kumimoji="1" lang="en-US" altLang="zh-TW" sz="2400" b="1" dirty="0" err="1"/>
              <a:t>omentum</a:t>
            </a:r>
            <a:r>
              <a:rPr kumimoji="1" lang="en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1AC455-B470-CCC5-1540-82550BC650D9}"/>
              </a:ext>
            </a:extLst>
          </p:cNvPr>
          <p:cNvSpPr txBox="1"/>
          <p:nvPr/>
        </p:nvSpPr>
        <p:spPr>
          <a:xfrm>
            <a:off x="653143" y="42703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/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/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i="1" dirty="0"/>
              </a:p>
            </p:txBody>
          </p:sp>
        </mc:Choice>
        <mc:Fallback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/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000" i="1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19A5E314-21CF-E060-1EFC-43F84E25611D}"/>
              </a:ext>
            </a:extLst>
          </p:cNvPr>
          <p:cNvSpPr/>
          <p:nvPr/>
        </p:nvSpPr>
        <p:spPr>
          <a:xfrm>
            <a:off x="5260070" y="2148809"/>
            <a:ext cx="350617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A3872F-5ADD-BA2C-7B00-1717367889CF}"/>
              </a:ext>
            </a:extLst>
          </p:cNvPr>
          <p:cNvSpPr/>
          <p:nvPr/>
        </p:nvSpPr>
        <p:spPr>
          <a:xfrm>
            <a:off x="4505662" y="3582606"/>
            <a:ext cx="536855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18B0BC-9D41-5C4B-8D19-5F2BB6C68F38}"/>
              </a:ext>
            </a:extLst>
          </p:cNvPr>
          <p:cNvSpPr/>
          <p:nvPr/>
        </p:nvSpPr>
        <p:spPr>
          <a:xfrm>
            <a:off x="5858545" y="2148809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D436F-2CE5-D412-6EED-C2A6F05740A4}"/>
              </a:ext>
            </a:extLst>
          </p:cNvPr>
          <p:cNvSpPr/>
          <p:nvPr/>
        </p:nvSpPr>
        <p:spPr>
          <a:xfrm>
            <a:off x="4727760" y="5056938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/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0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000" i="1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blipFill>
                <a:blip r:embed="rId9"/>
                <a:stretch>
                  <a:fillRect t="-9091" r="-241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/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/>
                      <m:t>𝛼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blipFill>
                <a:blip r:embed="rId10"/>
                <a:stretch>
                  <a:fillRect t="-9375" r="-241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11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22063D51-C198-BCA8-9391-1421FEDB4C76}"/>
              </a:ext>
            </a:extLst>
          </p:cNvPr>
          <p:cNvSpPr txBox="1"/>
          <p:nvPr/>
        </p:nvSpPr>
        <p:spPr>
          <a:xfrm>
            <a:off x="1303323" y="6101802"/>
            <a:ext cx="955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再加上移動平均紀錄的概念，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的集大成</a:t>
            </a:r>
          </a:p>
        </p:txBody>
      </p:sp>
    </p:spTree>
    <p:extLst>
      <p:ext uri="{BB962C8B-B14F-4D97-AF65-F5344CB8AC3E}">
        <p14:creationId xmlns:p14="http://schemas.microsoft.com/office/powerpoint/2010/main" val="273527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21" grpId="0" animBg="1"/>
      <p:bldP spid="22" grpId="0"/>
      <p:bldP spid="2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D7CB40-CAC1-800A-B880-B229E2BD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70F0C3-F1E4-1BE9-5001-B59F8933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2" y="1496168"/>
            <a:ext cx="6844033" cy="36044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3EB20E-C296-22C1-B5B2-AA57038A0506}"/>
              </a:ext>
            </a:extLst>
          </p:cNvPr>
          <p:cNvSpPr txBox="1"/>
          <p:nvPr/>
        </p:nvSpPr>
        <p:spPr>
          <a:xfrm>
            <a:off x="3302374" y="5867213"/>
            <a:ext cx="5587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>
                <a:ea typeface="Microsoft JhengHei" panose="020B0604030504040204" pitchFamily="34" charset="-120"/>
              </a:rPr>
              <a:t>https://</a:t>
            </a:r>
            <a:r>
              <a:rPr lang="en" altLang="zh-TW" sz="1600" dirty="0" err="1">
                <a:ea typeface="Microsoft JhengHei" panose="020B0604030504040204" pitchFamily="34" charset="-120"/>
              </a:rPr>
              <a:t>x.com</a:t>
            </a:r>
            <a:r>
              <a:rPr lang="en" altLang="zh-TW" sz="1600" dirty="0">
                <a:ea typeface="Microsoft JhengHei" panose="020B0604030504040204" pitchFamily="34" charset="-120"/>
              </a:rPr>
              <a:t>/</a:t>
            </a:r>
            <a:r>
              <a:rPr lang="en" altLang="zh-TW" sz="1600" dirty="0" err="1">
                <a:ea typeface="Microsoft JhengHei" panose="020B0604030504040204" pitchFamily="34" charset="-120"/>
              </a:rPr>
              <a:t>DBahdanau</a:t>
            </a:r>
            <a:r>
              <a:rPr lang="en" altLang="zh-TW" sz="1600" dirty="0">
                <a:ea typeface="Microsoft JhengHei" panose="020B0604030504040204" pitchFamily="34" charset="-120"/>
              </a:rPr>
              <a:t>/status/1916666861808456176</a:t>
            </a:r>
            <a:endParaRPr lang="zh-TW" altLang="en-US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304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訓練完成之後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90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7B80-FE9A-0154-BBA4-BE416EA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Convergence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523D3-7F93-C9C8-B6B7-AB531CC9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095CB-1F78-B752-4ACD-1E7AC4BDDA10}"/>
              </a:ext>
            </a:extLst>
          </p:cNvPr>
          <p:cNvSpPr txBox="1"/>
          <p:nvPr/>
        </p:nvSpPr>
        <p:spPr>
          <a:xfrm>
            <a:off x="653143" y="1947095"/>
            <a:ext cx="5442857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是指在模型訓練過程中，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的變化逐漸趨於穩定，可能已經到達最佳解，表示模型的學習進度減緩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收斂表示模型可能已達到某個局部或全局最小值，但不一定代表它找到了最佳解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因為有可能只是局部最小值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，也不保證模型此時具備良好的泛化能力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val_loss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也同樣很低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5" name="圖片 4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7B714DA8-FE62-913B-A19A-5A4E718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9" y="1825175"/>
            <a:ext cx="5232196" cy="3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18398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10931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C75D-A7A0-7D7D-BE96-2AC3A8C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AAD2F-7AB1-6BB4-E7E5-24B4F54A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15C407-113A-70C3-AB67-F1417A6BCF91}"/>
              </a:ext>
            </a:extLst>
          </p:cNvPr>
          <p:cNvSpPr txBox="1"/>
          <p:nvPr/>
        </p:nvSpPr>
        <p:spPr>
          <a:xfrm>
            <a:off x="653144" y="1806093"/>
            <a:ext cx="1091837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Optimizers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www.ruder.io</a:t>
            </a:r>
            <a:r>
              <a:rPr kumimoji="1" lang="en-US" altLang="zh-TW" sz="2400" dirty="0"/>
              <a:t>/optimizing-gradient-descent/#fn5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Saddle 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www.youtube.com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watch?v</a:t>
            </a:r>
            <a:r>
              <a:rPr kumimoji="1" lang="en-US" altLang="zh-TW" sz="2400" dirty="0"/>
              <a:t>=8aAU4r_pUUU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Deep Learning Book Chapter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www.deeplearningbook.org</a:t>
            </a:r>
            <a:r>
              <a:rPr kumimoji="1" lang="en-US" altLang="zh-TW" sz="2400" dirty="0"/>
              <a:t>/contents/</a:t>
            </a:r>
            <a:r>
              <a:rPr kumimoji="1" lang="en-US" altLang="zh-TW" sz="2400" dirty="0" err="1"/>
              <a:t>optimization.html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781626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28876-7D68-C4CB-DB4E-CC4C69FC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Another training approach: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2F96B-184E-A094-ACEA-DDE5D0D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C3637-61DF-2DC2-17E4-DFBA1091B5C2}"/>
              </a:ext>
            </a:extLst>
          </p:cNvPr>
          <p:cNvSpPr txBox="1"/>
          <p:nvPr/>
        </p:nvSpPr>
        <p:spPr>
          <a:xfrm>
            <a:off x="653144" y="1806093"/>
            <a:ext cx="10136776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(GD)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中，我們是將所有的資料算一次梯度之後，才更新一次模型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資料量大的時候，單次模型更新的計算時間長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但是平行化可以解決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SGD: Stochastic 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把資料切成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，每次進行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時都是隨機取其中一個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來計算梯度與更新模型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083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B3783-DCC4-1DCA-63C8-9B00C45A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Mini-batch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CB2B1B-BB86-F03E-D689-059E61EB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99E3AFDE-42E0-BF81-A8BD-FD2E152C08FE}"/>
              </a:ext>
            </a:extLst>
          </p:cNvPr>
          <p:cNvSpPr/>
          <p:nvPr/>
        </p:nvSpPr>
        <p:spPr>
          <a:xfrm>
            <a:off x="775064" y="258040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DE2AEAB-8267-0597-4E11-1FF0D288FA96}"/>
              </a:ext>
            </a:extLst>
          </p:cNvPr>
          <p:cNvCxnSpPr>
            <a:cxnSpLocks/>
          </p:cNvCxnSpPr>
          <p:nvPr/>
        </p:nvCxnSpPr>
        <p:spPr>
          <a:xfrm>
            <a:off x="3779520" y="3130130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9F7BB-13B7-246D-04A9-0342803AE05F}"/>
              </a:ext>
            </a:extLst>
          </p:cNvPr>
          <p:cNvSpPr txBox="1"/>
          <p:nvPr/>
        </p:nvSpPr>
        <p:spPr>
          <a:xfrm>
            <a:off x="4154541" y="271676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D79443-D3D2-25AB-38CC-0ED04A38F6DA}"/>
              </a:ext>
            </a:extLst>
          </p:cNvPr>
          <p:cNvSpPr txBox="1"/>
          <p:nvPr/>
        </p:nvSpPr>
        <p:spPr>
          <a:xfrm>
            <a:off x="4154541" y="3155523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1343044-543A-B689-8EE5-D899D595D95A}"/>
              </a:ext>
            </a:extLst>
          </p:cNvPr>
          <p:cNvSpPr/>
          <p:nvPr/>
        </p:nvSpPr>
        <p:spPr>
          <a:xfrm>
            <a:off x="6156967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F970869-8943-A55E-B76A-592BEA716950}"/>
              </a:ext>
            </a:extLst>
          </p:cNvPr>
          <p:cNvSpPr/>
          <p:nvPr/>
        </p:nvSpPr>
        <p:spPr>
          <a:xfrm>
            <a:off x="6156966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E179A58-E66E-24D3-4D65-5FAD94483D3B}"/>
              </a:ext>
            </a:extLst>
          </p:cNvPr>
          <p:cNvSpPr/>
          <p:nvPr/>
        </p:nvSpPr>
        <p:spPr>
          <a:xfrm>
            <a:off x="6164578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D0ADD13-2B3F-2783-2358-ABA3E5A42796}"/>
              </a:ext>
            </a:extLst>
          </p:cNvPr>
          <p:cNvSpPr/>
          <p:nvPr/>
        </p:nvSpPr>
        <p:spPr>
          <a:xfrm>
            <a:off x="7223769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D72DF39-5863-2215-B78A-C38426BA1F2B}"/>
              </a:ext>
            </a:extLst>
          </p:cNvPr>
          <p:cNvSpPr/>
          <p:nvPr/>
        </p:nvSpPr>
        <p:spPr>
          <a:xfrm>
            <a:off x="7223768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E8141F0-DEC5-7A5D-3A32-A0C8DC7EB565}"/>
              </a:ext>
            </a:extLst>
          </p:cNvPr>
          <p:cNvSpPr/>
          <p:nvPr/>
        </p:nvSpPr>
        <p:spPr>
          <a:xfrm>
            <a:off x="7231380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AF26F46-08C6-90B5-D648-33F0CCA39FB5}"/>
              </a:ext>
            </a:extLst>
          </p:cNvPr>
          <p:cNvSpPr/>
          <p:nvPr/>
        </p:nvSpPr>
        <p:spPr>
          <a:xfrm>
            <a:off x="8290571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AF4D5808-5449-0CA7-2DE0-1FA79DD03C46}"/>
              </a:ext>
            </a:extLst>
          </p:cNvPr>
          <p:cNvSpPr/>
          <p:nvPr/>
        </p:nvSpPr>
        <p:spPr>
          <a:xfrm>
            <a:off x="8290570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AD4001A-DBB1-339D-4EA5-B6A765178D88}"/>
              </a:ext>
            </a:extLst>
          </p:cNvPr>
          <p:cNvSpPr/>
          <p:nvPr/>
        </p:nvSpPr>
        <p:spPr>
          <a:xfrm>
            <a:off x="8298182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6FB17AF-E843-2951-53C5-24AE89FE8FB3}"/>
              </a:ext>
            </a:extLst>
          </p:cNvPr>
          <p:cNvSpPr/>
          <p:nvPr/>
        </p:nvSpPr>
        <p:spPr>
          <a:xfrm>
            <a:off x="9357373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AFD9793-88AB-5002-7E74-D3EC47684718}"/>
              </a:ext>
            </a:extLst>
          </p:cNvPr>
          <p:cNvSpPr/>
          <p:nvPr/>
        </p:nvSpPr>
        <p:spPr>
          <a:xfrm>
            <a:off x="9357372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29C404-2699-775D-C7AA-802612C944D8}"/>
              </a:ext>
            </a:extLst>
          </p:cNvPr>
          <p:cNvSpPr/>
          <p:nvPr/>
        </p:nvSpPr>
        <p:spPr>
          <a:xfrm>
            <a:off x="9364984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FE6B07-F1C1-125A-5753-DD0DCA6D7160}"/>
              </a:ext>
            </a:extLst>
          </p:cNvPr>
          <p:cNvSpPr txBox="1"/>
          <p:nvPr/>
        </p:nvSpPr>
        <p:spPr>
          <a:xfrm>
            <a:off x="10402134" y="2930075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圖說文字 33">
            <a:extLst>
              <a:ext uri="{FF2B5EF4-FFF2-40B4-BE49-F238E27FC236}">
                <a16:creationId xmlns:a16="http://schemas.microsoft.com/office/drawing/2014/main" id="{392E7CA6-99B9-1306-AE33-39A272DC2AC1}"/>
              </a:ext>
            </a:extLst>
          </p:cNvPr>
          <p:cNvSpPr/>
          <p:nvPr/>
        </p:nvSpPr>
        <p:spPr>
          <a:xfrm rot="10800000">
            <a:off x="3483429" y="4141597"/>
            <a:ext cx="2821576" cy="1741714"/>
          </a:xfrm>
          <a:prstGeom prst="wedgeEllipseCallout">
            <a:avLst>
              <a:gd name="adj1" fmla="val -41469"/>
              <a:gd name="adj2" fmla="val 53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CC4D13-466D-FD76-848E-026E237AD5F6}"/>
              </a:ext>
            </a:extLst>
          </p:cNvPr>
          <p:cNvSpPr txBox="1"/>
          <p:nvPr/>
        </p:nvSpPr>
        <p:spPr>
          <a:xfrm>
            <a:off x="3704406" y="4637269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294524976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7184</TotalTime>
  <Words>3231</Words>
  <Application>Microsoft Macintosh PowerPoint</Application>
  <PresentationFormat>寬螢幕</PresentationFormat>
  <Paragraphs>577</Paragraphs>
  <Slides>52</Slides>
  <Notes>18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58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Gradient Descent (梯度下降)</vt:lpstr>
      <vt:lpstr>[Recap] Minimize a Regression Model</vt:lpstr>
      <vt:lpstr>[Recap] Minimize a Regression Model</vt:lpstr>
      <vt:lpstr>[Recap] Minimize a Regression Model</vt:lpstr>
      <vt:lpstr>Training Process of a Deep Learning Model</vt:lpstr>
      <vt:lpstr>Another training approach: SGD</vt:lpstr>
      <vt:lpstr>Mini-batch Data</vt:lpstr>
      <vt:lpstr>Gradient Descent vs. Stochastic Gradient Descent</vt:lpstr>
      <vt:lpstr>Optimization with Batches (Pseudo code)</vt:lpstr>
      <vt:lpstr>Optimization with Batches</vt:lpstr>
      <vt:lpstr>Larger batch size vs. smaller batch size</vt:lpstr>
      <vt:lpstr>Batching fixes the memory problem</vt:lpstr>
      <vt:lpstr>Question</vt:lpstr>
      <vt:lpstr>Batch and Mini-batch Gradient Descent</vt:lpstr>
      <vt:lpstr>Question</vt:lpstr>
      <vt:lpstr>Small-batch vs. Large-batch Training</vt:lpstr>
      <vt:lpstr>Optimizers</vt:lpstr>
      <vt:lpstr>Loss function 到底長怎樣？</vt:lpstr>
      <vt:lpstr>Even more complicated ...</vt:lpstr>
      <vt:lpstr>SGD Problem #1</vt:lpstr>
      <vt:lpstr>SGD Problem #2：容易卡住在梯度小的點</vt:lpstr>
      <vt:lpstr>如何有效訓練深度學習模型？</vt:lpstr>
      <vt:lpstr>Momentum</vt:lpstr>
      <vt:lpstr>[Recap] 以兩個點來觀察 Gradient Descent 的特性</vt:lpstr>
      <vt:lpstr>SGD + Momentum (example)</vt:lpstr>
      <vt:lpstr>SGD + Momentum (example)</vt:lpstr>
      <vt:lpstr>SGD + Momentum (example)</vt:lpstr>
      <vt:lpstr>Momentum</vt:lpstr>
      <vt:lpstr>Summary of Momentum</vt:lpstr>
      <vt:lpstr>Nesterov Momentum</vt:lpstr>
      <vt:lpstr>如何有效訓練深度學習模型？</vt:lpstr>
      <vt:lpstr>Learning rate 應該依據不同參數而不同</vt:lpstr>
      <vt:lpstr>Adagrad (Adaptative Gradient)</vt:lpstr>
      <vt:lpstr>Adagrad (Adaptative Gradient)</vt:lpstr>
      <vt:lpstr>Element-wise Scaling</vt:lpstr>
      <vt:lpstr>Element-wise Multiplication</vt:lpstr>
      <vt:lpstr>對 Adagrad 的觀察與思考</vt:lpstr>
      <vt:lpstr>RMSProp</vt:lpstr>
      <vt:lpstr>RMSProp</vt:lpstr>
      <vt:lpstr>Adam</vt:lpstr>
      <vt:lpstr>Adam</vt:lpstr>
      <vt:lpstr>訓練初期的問題</vt:lpstr>
      <vt:lpstr>訓練初期的問題 (t 次項)</vt:lpstr>
      <vt:lpstr>比較參數更新</vt:lpstr>
      <vt:lpstr>PowerPoint 簡報</vt:lpstr>
      <vt:lpstr>訓練完成之後</vt:lpstr>
      <vt:lpstr>Convergence</vt:lpstr>
      <vt:lpstr>Convergence and gradients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985</cp:revision>
  <dcterms:created xsi:type="dcterms:W3CDTF">2025-02-06T07:16:08Z</dcterms:created>
  <dcterms:modified xsi:type="dcterms:W3CDTF">2025-09-23T14:46:12Z</dcterms:modified>
</cp:coreProperties>
</file>